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80" r:id="rId7"/>
    <p:sldId id="261" r:id="rId8"/>
    <p:sldId id="262" r:id="rId9"/>
    <p:sldId id="263" r:id="rId10"/>
    <p:sldId id="264" r:id="rId11"/>
    <p:sldId id="282" r:id="rId12"/>
    <p:sldId id="265" r:id="rId13"/>
    <p:sldId id="266" r:id="rId14"/>
    <p:sldId id="267" r:id="rId15"/>
    <p:sldId id="281" r:id="rId16"/>
    <p:sldId id="268" r:id="rId17"/>
    <p:sldId id="269" r:id="rId18"/>
    <p:sldId id="270" r:id="rId19"/>
    <p:sldId id="271" r:id="rId20"/>
    <p:sldId id="272" r:id="rId21"/>
    <p:sldId id="273" r:id="rId22"/>
    <p:sldId id="274" r:id="rId23"/>
    <p:sldId id="275" r:id="rId24"/>
    <p:sldId id="276" r:id="rId25"/>
    <p:sldId id="277" r:id="rId26"/>
    <p:sldId id="283" r:id="rId27"/>
    <p:sldId id="278" r:id="rId28"/>
    <p:sldId id="284" r:id="rId29"/>
    <p:sldId id="27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Gill Sans" panose="020B0502020104020203" pitchFamily="34" charset="-79"/>
      <p:regular r:id="rId36"/>
      <p:bold r:id="rId37"/>
    </p:embeddedFont>
    <p:embeddedFont>
      <p:font typeface="Play" pitchFamily="2" charset="0"/>
      <p:regular r:id="rId38"/>
      <p:bold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YbMBJ8trJ/9b0RiF4Hp/qEeEF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973054-963E-47D7-B362-8BAED827A936}">
  <a:tblStyle styleId="{91973054-963E-47D7-B362-8BAED827A936}" styleName="Table_0">
    <a:wholeTbl>
      <a:tcTxStyle>
        <a:font>
          <a:latin typeface="Times"/>
          <a:ea typeface="Times"/>
          <a:cs typeface="Times"/>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C426C5-D353-4672-B824-07F94487EDC7}"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360" y="16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85719173c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85719173c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185719173c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5b6963ba5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15b6963ba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6b2c4e3f88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16b2c4e3f8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6b2c4e3f88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16b2c4e3f8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6b61af4dc7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16b61af4dc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5c699edce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15c699edce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6b532653f3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6b532653f3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6b2c4e3f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16b2c4e3f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6b532653f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6b532653f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6b532653f3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6b2c4e3f88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6b2c4e3f8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6b2c4e3f8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16b2c4e3f8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c699edce4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5c699edce4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6b532653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6b532653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950">
                <a:solidFill>
                  <a:srgbClr val="000000"/>
                </a:solidFill>
                <a:latin typeface="Verdana"/>
                <a:ea typeface="Verdana"/>
                <a:cs typeface="Verdana"/>
                <a:sym typeface="Verdana"/>
              </a:rPr>
              <a:t>Rolling MAPE</a:t>
            </a:r>
            <a:endParaRPr sz="950">
              <a:solidFill>
                <a:srgbClr val="000000"/>
              </a:solidFill>
              <a:latin typeface="Verdana"/>
              <a:ea typeface="Verdana"/>
              <a:cs typeface="Verdana"/>
              <a:sym typeface="Verdana"/>
            </a:endParaRPr>
          </a:p>
          <a:p>
            <a:pPr marL="0" lvl="0" indent="0" algn="ctr" rtl="0">
              <a:spcBef>
                <a:spcPts val="0"/>
              </a:spcBef>
              <a:spcAft>
                <a:spcPts val="0"/>
              </a:spcAft>
              <a:buNone/>
            </a:pPr>
            <a:r>
              <a:rPr lang="en-US" sz="950" b="1">
                <a:solidFill>
                  <a:srgbClr val="000000"/>
                </a:solidFill>
                <a:latin typeface="Verdana"/>
                <a:ea typeface="Verdana"/>
                <a:cs typeface="Verdana"/>
                <a:sym typeface="Verdana"/>
              </a:rPr>
              <a:t>1st 3-months</a:t>
            </a:r>
            <a:endParaRPr sz="950" b="1">
              <a:solidFill>
                <a:srgbClr val="000000"/>
              </a:solidFill>
              <a:latin typeface="Verdana"/>
              <a:ea typeface="Verdana"/>
              <a:cs typeface="Verdana"/>
              <a:sym typeface="Verdana"/>
            </a:endParaRPr>
          </a:p>
          <a:p>
            <a:pPr marL="0" lvl="0" indent="0" algn="ctr" rtl="0">
              <a:spcBef>
                <a:spcPts val="0"/>
              </a:spcBef>
              <a:spcAft>
                <a:spcPts val="0"/>
              </a:spcAft>
              <a:buNone/>
            </a:pPr>
            <a:r>
              <a:rPr lang="en-US" sz="950" b="1">
                <a:solidFill>
                  <a:srgbClr val="000000"/>
                </a:solidFill>
                <a:latin typeface="Verdana"/>
                <a:ea typeface="Verdana"/>
                <a:cs typeface="Verdana"/>
                <a:sym typeface="Verdana"/>
              </a:rPr>
              <a:t>2nd 3-months</a:t>
            </a:r>
            <a:endParaRPr sz="950" b="1">
              <a:solidFill>
                <a:srgbClr val="000000"/>
              </a:solidFill>
              <a:latin typeface="Verdana"/>
              <a:ea typeface="Verdana"/>
              <a:cs typeface="Verdana"/>
              <a:sym typeface="Verdana"/>
            </a:endParaRPr>
          </a:p>
          <a:p>
            <a:pPr marL="0" lvl="0" indent="0" algn="ctr" rtl="0">
              <a:spcBef>
                <a:spcPts val="0"/>
              </a:spcBef>
              <a:spcAft>
                <a:spcPts val="0"/>
              </a:spcAft>
              <a:buNone/>
            </a:pPr>
            <a:r>
              <a:rPr lang="en-US" sz="950" b="1">
                <a:solidFill>
                  <a:srgbClr val="000000"/>
                </a:solidFill>
                <a:latin typeface="Verdana"/>
                <a:ea typeface="Verdana"/>
                <a:cs typeface="Verdana"/>
                <a:sym typeface="Verdana"/>
              </a:rPr>
              <a:t>3rd 3-months</a:t>
            </a:r>
            <a:endParaRPr sz="950" b="1">
              <a:solidFill>
                <a:srgbClr val="000000"/>
              </a:solidFill>
              <a:latin typeface="Verdana"/>
              <a:ea typeface="Verdana"/>
              <a:cs typeface="Verdana"/>
              <a:sym typeface="Verdana"/>
            </a:endParaRPr>
          </a:p>
          <a:p>
            <a:pPr marL="0" lvl="0" indent="0" algn="l" rtl="0">
              <a:spcBef>
                <a:spcPts val="0"/>
              </a:spcBef>
              <a:spcAft>
                <a:spcPts val="0"/>
              </a:spcAft>
              <a:buNone/>
            </a:pPr>
            <a:r>
              <a:rPr lang="en-US" sz="950">
                <a:solidFill>
                  <a:srgbClr val="000000"/>
                </a:solidFill>
                <a:latin typeface="Verdana"/>
                <a:ea typeface="Verdana"/>
                <a:cs typeface="Verdana"/>
                <a:sym typeface="Verdana"/>
              </a:rPr>
              <a:t>Prophet</a:t>
            </a:r>
            <a:endParaRPr sz="950">
              <a:solidFill>
                <a:srgbClr val="000000"/>
              </a:solidFill>
              <a:latin typeface="Verdana"/>
              <a:ea typeface="Verdana"/>
              <a:cs typeface="Verdana"/>
              <a:sym typeface="Verdana"/>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2.0450</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2.4343</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2.3261</a:t>
            </a:r>
            <a:endParaRPr sz="105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sz="950">
                <a:solidFill>
                  <a:srgbClr val="000000"/>
                </a:solidFill>
                <a:latin typeface="Verdana"/>
                <a:ea typeface="Verdana"/>
                <a:cs typeface="Verdana"/>
                <a:sym typeface="Verdana"/>
              </a:rPr>
              <a:t>XGBoost</a:t>
            </a:r>
            <a:endParaRPr sz="950">
              <a:solidFill>
                <a:srgbClr val="000000"/>
              </a:solidFill>
              <a:latin typeface="Verdana"/>
              <a:ea typeface="Verdana"/>
              <a:cs typeface="Verdana"/>
              <a:sym typeface="Verdana"/>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0.1695</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0.2694</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0.2087</a:t>
            </a:r>
            <a:endParaRPr sz="1050">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sz="950">
                <a:solidFill>
                  <a:srgbClr val="000000"/>
                </a:solidFill>
                <a:latin typeface="Verdana"/>
                <a:ea typeface="Verdana"/>
                <a:cs typeface="Verdana"/>
                <a:sym typeface="Verdana"/>
              </a:rPr>
              <a:t>LSTM</a:t>
            </a:r>
            <a:endParaRPr sz="950">
              <a:solidFill>
                <a:srgbClr val="000000"/>
              </a:solidFill>
              <a:latin typeface="Verdana"/>
              <a:ea typeface="Verdana"/>
              <a:cs typeface="Verdana"/>
              <a:sym typeface="Verdana"/>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0.4164</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0.4443</a:t>
            </a:r>
            <a:endParaRPr sz="1050">
              <a:solidFill>
                <a:srgbClr val="000000"/>
              </a:solidFill>
              <a:latin typeface="Courier New"/>
              <a:ea typeface="Courier New"/>
              <a:cs typeface="Courier New"/>
              <a:sym typeface="Courier New"/>
            </a:endParaRPr>
          </a:p>
          <a:p>
            <a:pPr marL="0" lvl="0" indent="0" algn="ctr" rtl="0">
              <a:spcBef>
                <a:spcPts val="0"/>
              </a:spcBef>
              <a:spcAft>
                <a:spcPts val="0"/>
              </a:spcAft>
              <a:buNone/>
            </a:pPr>
            <a:r>
              <a:rPr lang="en-US" sz="1050">
                <a:solidFill>
                  <a:srgbClr val="000000"/>
                </a:solidFill>
                <a:latin typeface="Courier New"/>
                <a:ea typeface="Courier New"/>
                <a:cs typeface="Courier New"/>
                <a:sym typeface="Courier New"/>
              </a:rPr>
              <a:t>8.347e16</a:t>
            </a:r>
            <a:endParaRPr sz="1050">
              <a:solidFill>
                <a:srgbClr val="00000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463" name="Google Shape;4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57519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22532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85719173c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85719173c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85719173c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7999414" y="1051551"/>
            <a:ext cx="3565524" cy="238489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0" y="0"/>
            <a:ext cx="7452360" cy="6858000"/>
          </a:xfrm>
          <a:prstGeom prst="rect">
            <a:avLst/>
          </a:prstGeom>
          <a:solidFill>
            <a:schemeClr val="accent5"/>
          </a:solidFill>
          <a:ln>
            <a:noFill/>
          </a:ln>
        </p:spPr>
      </p:sp>
      <p:sp>
        <p:nvSpPr>
          <p:cNvPr id="18" name="Google Shape;18;p16"/>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9" name="Google Shape;19;p16"/>
          <p:cNvGrpSpPr/>
          <p:nvPr/>
        </p:nvGrpSpPr>
        <p:grpSpPr>
          <a:xfrm rot="5400000">
            <a:off x="10835022" y="5500185"/>
            <a:ext cx="828358" cy="828358"/>
            <a:chOff x="10462536" y="1408249"/>
            <a:chExt cx="828358" cy="828358"/>
          </a:xfrm>
        </p:grpSpPr>
        <p:sp>
          <p:nvSpPr>
            <p:cNvPr id="20" name="Google Shape;20;p16"/>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 name="Google Shape;21;p16"/>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2" name="Google Shape;22;p16"/>
          <p:cNvSpPr txBox="1">
            <a:spLocks noGrp="1"/>
          </p:cNvSpPr>
          <p:nvPr>
            <p:ph type="body" idx="1"/>
          </p:nvPr>
        </p:nvSpPr>
        <p:spPr>
          <a:xfrm>
            <a:off x="7999413" y="3568700"/>
            <a:ext cx="3565524" cy="173196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2000"/>
              <a:buNone/>
              <a:defRPr sz="2000"/>
            </a:lvl2pPr>
            <a:lvl3pPr marL="1371600" lvl="2" indent="-228600" algn="l">
              <a:lnSpc>
                <a:spcPct val="110000"/>
              </a:lnSpc>
              <a:spcBef>
                <a:spcPts val="800"/>
              </a:spcBef>
              <a:spcAft>
                <a:spcPts val="0"/>
              </a:spcAft>
              <a:buClr>
                <a:schemeClr val="lt1"/>
              </a:buClr>
              <a:buSzPts val="2000"/>
              <a:buNone/>
              <a:defRPr sz="2000"/>
            </a:lvl3pPr>
            <a:lvl4pPr marL="1828800" lvl="3" indent="-228600" algn="l">
              <a:lnSpc>
                <a:spcPct val="110000"/>
              </a:lnSpc>
              <a:spcBef>
                <a:spcPts val="800"/>
              </a:spcBef>
              <a:spcAft>
                <a:spcPts val="0"/>
              </a:spcAft>
              <a:buClr>
                <a:schemeClr val="lt1"/>
              </a:buClr>
              <a:buSzPts val="2000"/>
              <a:buNone/>
              <a:defRPr sz="2000"/>
            </a:lvl4pPr>
            <a:lvl5pPr marL="2286000" lvl="4" indent="-228600" algn="l">
              <a:lnSpc>
                <a:spcPct val="110000"/>
              </a:lnSpc>
              <a:spcBef>
                <a:spcPts val="800"/>
              </a:spcBef>
              <a:spcAft>
                <a:spcPts val="0"/>
              </a:spcAft>
              <a:buClr>
                <a:schemeClr val="lt1"/>
              </a:buClr>
              <a:buSzPts val="2000"/>
              <a:buNone/>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Section break">
  <p:cSld name="5_Section break">
    <p:bg>
      <p:bgPr>
        <a:solidFill>
          <a:schemeClr val="dk1"/>
        </a:solidFill>
        <a:effectLst/>
      </p:bgPr>
    </p:bg>
    <p:spTree>
      <p:nvGrpSpPr>
        <p:cNvPr id="1" name="Shape 128"/>
        <p:cNvGrpSpPr/>
        <p:nvPr/>
      </p:nvGrpSpPr>
      <p:grpSpPr>
        <a:xfrm>
          <a:off x="0" y="0"/>
          <a:ext cx="0" cy="0"/>
          <a:chOff x="0" y="0"/>
          <a:chExt cx="0" cy="0"/>
        </a:xfrm>
      </p:grpSpPr>
      <p:sp>
        <p:nvSpPr>
          <p:cNvPr id="129" name="Google Shape;129;p25"/>
          <p:cNvSpPr>
            <a:spLocks noGrp="1"/>
          </p:cNvSpPr>
          <p:nvPr>
            <p:ph type="pic" idx="2"/>
          </p:nvPr>
        </p:nvSpPr>
        <p:spPr>
          <a:xfrm>
            <a:off x="0" y="0"/>
            <a:ext cx="12192000" cy="6858000"/>
          </a:xfrm>
          <a:prstGeom prst="rect">
            <a:avLst/>
          </a:prstGeom>
          <a:solidFill>
            <a:schemeClr val="dk2"/>
          </a:solidFill>
          <a:ln>
            <a:noFill/>
          </a:ln>
        </p:spPr>
      </p:sp>
      <p:sp>
        <p:nvSpPr>
          <p:cNvPr id="130" name="Google Shape;130;p25"/>
          <p:cNvSpPr txBox="1">
            <a:spLocks noGrp="1"/>
          </p:cNvSpPr>
          <p:nvPr>
            <p:ph type="subTitle" idx="1"/>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spcFirstLastPara="1" wrap="square" lIns="0" tIns="0" rIns="0" bIns="0" anchor="t" anchorCtr="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31" name="Google Shape;131;p25"/>
          <p:cNvSpPr txBox="1">
            <a:spLocks noGrp="1"/>
          </p:cNvSpPr>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Quote">
  <p:cSld name="7_Quote">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550864" y="549275"/>
            <a:ext cx="3566160" cy="338455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26"/>
          <p:cNvGrpSpPr/>
          <p:nvPr/>
        </p:nvGrpSpPr>
        <p:grpSpPr>
          <a:xfrm>
            <a:off x="10708081" y="4012605"/>
            <a:ext cx="897877" cy="934082"/>
            <a:chOff x="5129684" y="1232940"/>
            <a:chExt cx="897877" cy="934082"/>
          </a:xfrm>
        </p:grpSpPr>
        <p:sp>
          <p:nvSpPr>
            <p:cNvPr id="135" name="Google Shape;135;p26"/>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6" name="Google Shape;136;p26"/>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7" name="Google Shape;137;p26"/>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38" name="Google Shape;138;p26"/>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9" name="Google Shape;139;p26"/>
          <p:cNvSpPr txBox="1">
            <a:spLocks noGrp="1"/>
          </p:cNvSpPr>
          <p:nvPr>
            <p:ph type="body" idx="1"/>
          </p:nvPr>
        </p:nvSpPr>
        <p:spPr>
          <a:xfrm>
            <a:off x="550863" y="4097338"/>
            <a:ext cx="3565524" cy="235108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400"/>
              <a:buNone/>
              <a:defRPr sz="2400"/>
            </a:lvl1pPr>
            <a:lvl2pPr marL="914400" lvl="1" indent="-355600" algn="l">
              <a:lnSpc>
                <a:spcPct val="110000"/>
              </a:lnSpc>
              <a:spcBef>
                <a:spcPts val="800"/>
              </a:spcBef>
              <a:spcAft>
                <a:spcPts val="0"/>
              </a:spcAft>
              <a:buClr>
                <a:schemeClr val="lt1"/>
              </a:buClr>
              <a:buSzPts val="2000"/>
              <a:buChar char="•"/>
              <a:defRPr sz="2000"/>
            </a:lvl2pPr>
            <a:lvl3pPr marL="1371600" lvl="2" indent="-355600" algn="l">
              <a:lnSpc>
                <a:spcPct val="110000"/>
              </a:lnSpc>
              <a:spcBef>
                <a:spcPts val="800"/>
              </a:spcBef>
              <a:spcAft>
                <a:spcPts val="0"/>
              </a:spcAft>
              <a:buClr>
                <a:schemeClr val="lt1"/>
              </a:buClr>
              <a:buSzPts val="2000"/>
              <a:buChar char="•"/>
              <a:defRPr sz="2000"/>
            </a:lvl3pPr>
            <a:lvl4pPr marL="1828800" lvl="3" indent="-355600" algn="l">
              <a:lnSpc>
                <a:spcPct val="110000"/>
              </a:lnSpc>
              <a:spcBef>
                <a:spcPts val="800"/>
              </a:spcBef>
              <a:spcAft>
                <a:spcPts val="0"/>
              </a:spcAft>
              <a:buClr>
                <a:schemeClr val="lt1"/>
              </a:buClr>
              <a:buSzPts val="2000"/>
              <a:buChar char="•"/>
              <a:defRPr sz="2000"/>
            </a:lvl4pPr>
            <a:lvl5pPr marL="2286000" lvl="4" indent="-355600" algn="l">
              <a:lnSpc>
                <a:spcPct val="110000"/>
              </a:lnSpc>
              <a:spcBef>
                <a:spcPts val="800"/>
              </a:spcBef>
              <a:spcAft>
                <a:spcPts val="0"/>
              </a:spcAft>
              <a:buClr>
                <a:schemeClr val="lt1"/>
              </a:buClr>
              <a:buSzPts val="2000"/>
              <a:buChar char="•"/>
              <a:defRPr sz="20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0" name="Google Shape;140;p26"/>
          <p:cNvSpPr>
            <a:spLocks noGrp="1"/>
          </p:cNvSpPr>
          <p:nvPr>
            <p:ph type="pic" idx="2"/>
          </p:nvPr>
        </p:nvSpPr>
        <p:spPr>
          <a:xfrm>
            <a:off x="5535809" y="656633"/>
            <a:ext cx="5132388" cy="5132388"/>
          </a:xfrm>
          <a:prstGeom prst="rect">
            <a:avLst/>
          </a:prstGeom>
          <a:solidFill>
            <a:schemeClr val="accent5"/>
          </a:solidFill>
          <a:ln>
            <a:noFill/>
          </a:ln>
        </p:spPr>
      </p:sp>
      <p:sp>
        <p:nvSpPr>
          <p:cNvPr id="141" name="Google Shape;141;p2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3_Closing">
  <p:cSld name="13_Closing">
    <p:spTree>
      <p:nvGrpSpPr>
        <p:cNvPr id="1" name="Shape 144"/>
        <p:cNvGrpSpPr/>
        <p:nvPr/>
      </p:nvGrpSpPr>
      <p:grpSpPr>
        <a:xfrm>
          <a:off x="0" y="0"/>
          <a:ext cx="0" cy="0"/>
          <a:chOff x="0" y="0"/>
          <a:chExt cx="0" cy="0"/>
        </a:xfrm>
      </p:grpSpPr>
      <p:sp>
        <p:nvSpPr>
          <p:cNvPr id="145" name="Google Shape;145;p27"/>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7"/>
          <p:cNvSpPr txBox="1">
            <a:spLocks noGrp="1"/>
          </p:cNvSpPr>
          <p:nvPr>
            <p:ph type="subTitle" idx="1"/>
          </p:nvPr>
        </p:nvSpPr>
        <p:spPr>
          <a:xfrm>
            <a:off x="550863" y="3827610"/>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47" name="Google Shape;147;p27"/>
          <p:cNvSpPr>
            <a:spLocks noGrp="1"/>
          </p:cNvSpPr>
          <p:nvPr>
            <p:ph type="pic" idx="2"/>
          </p:nvPr>
        </p:nvSpPr>
        <p:spPr>
          <a:xfrm>
            <a:off x="6556248" y="548640"/>
            <a:ext cx="5084064" cy="2880360"/>
          </a:xfrm>
          <a:prstGeom prst="rect">
            <a:avLst/>
          </a:prstGeom>
          <a:solidFill>
            <a:schemeClr val="accent5"/>
          </a:solidFill>
          <a:ln>
            <a:noFill/>
          </a:ln>
        </p:spPr>
      </p:sp>
      <p:sp>
        <p:nvSpPr>
          <p:cNvPr id="148" name="Google Shape;148;p27"/>
          <p:cNvSpPr>
            <a:spLocks noGrp="1"/>
          </p:cNvSpPr>
          <p:nvPr>
            <p:ph type="pic" idx="3"/>
          </p:nvPr>
        </p:nvSpPr>
        <p:spPr>
          <a:xfrm>
            <a:off x="6556248" y="3429000"/>
            <a:ext cx="5084064" cy="2880360"/>
          </a:xfrm>
          <a:prstGeom prst="rect">
            <a:avLst/>
          </a:prstGeom>
          <a:solidFill>
            <a:schemeClr val="accent5"/>
          </a:solidFill>
          <a:ln>
            <a:noFill/>
          </a:ln>
        </p:spPr>
      </p:sp>
      <p:grpSp>
        <p:nvGrpSpPr>
          <p:cNvPr id="149" name="Google Shape;149;p27"/>
          <p:cNvGrpSpPr/>
          <p:nvPr/>
        </p:nvGrpSpPr>
        <p:grpSpPr>
          <a:xfrm>
            <a:off x="11030092" y="-213201"/>
            <a:ext cx="1708815" cy="1705831"/>
            <a:chOff x="11030092" y="-213201"/>
            <a:chExt cx="1708815" cy="1705831"/>
          </a:xfrm>
        </p:grpSpPr>
        <p:sp>
          <p:nvSpPr>
            <p:cNvPr id="150" name="Google Shape;150;p27"/>
            <p:cNvSpPr/>
            <p:nvPr/>
          </p:nvSpPr>
          <p:spPr>
            <a:xfrm rot="-2700000">
              <a:off x="11161347" y="125399"/>
              <a:ext cx="1341675" cy="926985"/>
            </a:xfrm>
            <a:custGeom>
              <a:avLst/>
              <a:gdLst/>
              <a:ahLst/>
              <a:cxnLst/>
              <a:rect l="l" t="t" r="r" b="b"/>
              <a:pathLst>
                <a:path w="1341675" h="926985" extrusionOk="0">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1" name="Google Shape;151;p27"/>
            <p:cNvSpPr/>
            <p:nvPr/>
          </p:nvSpPr>
          <p:spPr>
            <a:xfrm rot="2700000">
              <a:off x="11798454" y="994196"/>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2" name="Google Shape;152;p27"/>
            <p:cNvSpPr/>
            <p:nvPr/>
          </p:nvSpPr>
          <p:spPr>
            <a:xfrm rot="-2700000">
              <a:off x="11228590" y="129580"/>
              <a:ext cx="1337455" cy="1042921"/>
            </a:xfrm>
            <a:custGeom>
              <a:avLst/>
              <a:gdLst/>
              <a:ahLst/>
              <a:cxnLst/>
              <a:rect l="l" t="t" r="r" b="b"/>
              <a:pathLst>
                <a:path w="1337455" h="1042921" extrusionOk="0">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grpSp>
        <p:nvGrpSpPr>
          <p:cNvPr id="153" name="Google Shape;153;p27"/>
          <p:cNvGrpSpPr/>
          <p:nvPr/>
        </p:nvGrpSpPr>
        <p:grpSpPr>
          <a:xfrm>
            <a:off x="577658" y="5511950"/>
            <a:ext cx="828358" cy="828358"/>
            <a:chOff x="10462536" y="1408249"/>
            <a:chExt cx="828358" cy="828358"/>
          </a:xfrm>
        </p:grpSpPr>
        <p:sp>
          <p:nvSpPr>
            <p:cNvPr id="154" name="Google Shape;154;p27"/>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5" name="Google Shape;155;p27"/>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56" name="Google Shape;156;p2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27"/>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8"/>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3" name="Google Shape;163;p2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8"/>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7" name="Google Shape;167;p28"/>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8" name="Google Shape;168;p28"/>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69" name="Google Shape;169;p28"/>
          <p:cNvGrpSpPr/>
          <p:nvPr/>
        </p:nvGrpSpPr>
        <p:grpSpPr>
          <a:xfrm>
            <a:off x="1292493" y="4299807"/>
            <a:ext cx="2083885" cy="2083885"/>
            <a:chOff x="4842143" y="3556857"/>
            <a:chExt cx="2083885" cy="2083885"/>
          </a:xfrm>
        </p:grpSpPr>
        <p:sp>
          <p:nvSpPr>
            <p:cNvPr id="170" name="Google Shape;170;p28"/>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1" name="Google Shape;171;p28"/>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2" name="Google Shape;172;p28"/>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3" name="Google Shape;173;p28"/>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29"/>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76" name="Google Shape;176;p29"/>
          <p:cNvGrpSpPr/>
          <p:nvPr/>
        </p:nvGrpSpPr>
        <p:grpSpPr>
          <a:xfrm>
            <a:off x="233344" y="5384019"/>
            <a:ext cx="828357" cy="828357"/>
            <a:chOff x="2895711" y="1234487"/>
            <a:chExt cx="828357" cy="828357"/>
          </a:xfrm>
        </p:grpSpPr>
        <p:sp>
          <p:nvSpPr>
            <p:cNvPr id="177" name="Google Shape;177;p29"/>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8" name="Google Shape;178;p29"/>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79" name="Google Shape;179;p29"/>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9"/>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1" name="Google Shape;181;p29"/>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2" name="Google Shape;182;p2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3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9"/>
        <p:cNvGrpSpPr/>
        <p:nvPr/>
      </p:nvGrpSpPr>
      <p:grpSpPr>
        <a:xfrm>
          <a:off x="0" y="0"/>
          <a:ext cx="0" cy="0"/>
          <a:chOff x="0" y="0"/>
          <a:chExt cx="0" cy="0"/>
        </a:xfrm>
      </p:grpSpPr>
      <p:grpSp>
        <p:nvGrpSpPr>
          <p:cNvPr id="190" name="Google Shape;190;p31"/>
          <p:cNvGrpSpPr/>
          <p:nvPr/>
        </p:nvGrpSpPr>
        <p:grpSpPr>
          <a:xfrm>
            <a:off x="4752748" y="4823504"/>
            <a:ext cx="1656714" cy="1656714"/>
            <a:chOff x="2481534" y="2139594"/>
            <a:chExt cx="1656714" cy="1656714"/>
          </a:xfrm>
        </p:grpSpPr>
        <p:sp>
          <p:nvSpPr>
            <p:cNvPr id="191" name="Google Shape;191;p31"/>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2" name="Google Shape;192;p31"/>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93" name="Google Shape;193;p31"/>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95" name="Google Shape;195;p31"/>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96" name="Google Shape;196;p3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550864" y="549275"/>
            <a:ext cx="3565524" cy="199785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550863" y="2677306"/>
            <a:ext cx="3565525" cy="341551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17"/>
          <p:cNvSpPr>
            <a:spLocks noGrp="1"/>
          </p:cNvSpPr>
          <p:nvPr>
            <p:ph type="pic" idx="2"/>
          </p:nvPr>
        </p:nvSpPr>
        <p:spPr>
          <a:xfrm>
            <a:off x="5208928" y="1596771"/>
            <a:ext cx="3448558" cy="3448558"/>
          </a:xfrm>
          <a:prstGeom prst="rect">
            <a:avLst/>
          </a:prstGeom>
          <a:solidFill>
            <a:schemeClr val="accent5"/>
          </a:solidFill>
          <a:ln>
            <a:noFill/>
          </a:ln>
        </p:spPr>
      </p:sp>
      <p:sp>
        <p:nvSpPr>
          <p:cNvPr id="27" name="Google Shape;27;p17"/>
          <p:cNvSpPr>
            <a:spLocks noGrp="1"/>
          </p:cNvSpPr>
          <p:nvPr>
            <p:ph type="pic" idx="3"/>
          </p:nvPr>
        </p:nvSpPr>
        <p:spPr>
          <a:xfrm>
            <a:off x="8918575" y="596392"/>
            <a:ext cx="2263776" cy="2263776"/>
          </a:xfrm>
          <a:prstGeom prst="rect">
            <a:avLst/>
          </a:prstGeom>
          <a:solidFill>
            <a:schemeClr val="accent5"/>
          </a:solidFill>
          <a:ln>
            <a:noFill/>
          </a:ln>
        </p:spPr>
      </p:sp>
      <p:sp>
        <p:nvSpPr>
          <p:cNvPr id="28" name="Google Shape;28;p17"/>
          <p:cNvSpPr>
            <a:spLocks noGrp="1"/>
          </p:cNvSpPr>
          <p:nvPr>
            <p:ph type="pic" idx="4"/>
          </p:nvPr>
        </p:nvSpPr>
        <p:spPr>
          <a:xfrm>
            <a:off x="9091612" y="3324733"/>
            <a:ext cx="2936876" cy="2936876"/>
          </a:xfrm>
          <a:prstGeom prst="rect">
            <a:avLst/>
          </a:prstGeom>
          <a:solidFill>
            <a:schemeClr val="accent5"/>
          </a:solidFill>
          <a:ln>
            <a:noFill/>
          </a:ln>
        </p:spPr>
      </p:sp>
      <p:sp>
        <p:nvSpPr>
          <p:cNvPr id="29" name="Google Shape;29;p1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7"/>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33" name="Google Shape;33;p17"/>
          <p:cNvGrpSpPr/>
          <p:nvPr/>
        </p:nvGrpSpPr>
        <p:grpSpPr>
          <a:xfrm>
            <a:off x="5585919" y="5592565"/>
            <a:ext cx="828358" cy="828358"/>
            <a:chOff x="3393179" y="4841987"/>
            <a:chExt cx="828358" cy="828358"/>
          </a:xfrm>
        </p:grpSpPr>
        <p:sp>
          <p:nvSpPr>
            <p:cNvPr id="34" name="Google Shape;34;p17"/>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5" name="Google Shape;35;p17"/>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550863" y="45072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a:spLocks noGrp="1"/>
          </p:cNvSpPr>
          <p:nvPr>
            <p:ph type="pic" idx="2"/>
          </p:nvPr>
        </p:nvSpPr>
        <p:spPr>
          <a:xfrm>
            <a:off x="0" y="0"/>
            <a:ext cx="3054096" cy="3776472"/>
          </a:xfrm>
          <a:prstGeom prst="rect">
            <a:avLst/>
          </a:prstGeom>
          <a:solidFill>
            <a:schemeClr val="accent5"/>
          </a:solidFill>
          <a:ln>
            <a:noFill/>
          </a:ln>
        </p:spPr>
      </p:sp>
      <p:sp>
        <p:nvSpPr>
          <p:cNvPr id="39" name="Google Shape;39;p18"/>
          <p:cNvSpPr>
            <a:spLocks noGrp="1"/>
          </p:cNvSpPr>
          <p:nvPr>
            <p:ph type="pic" idx="3"/>
          </p:nvPr>
        </p:nvSpPr>
        <p:spPr>
          <a:xfrm>
            <a:off x="3054096" y="0"/>
            <a:ext cx="3054096" cy="3776472"/>
          </a:xfrm>
          <a:prstGeom prst="rect">
            <a:avLst/>
          </a:prstGeom>
          <a:solidFill>
            <a:schemeClr val="accent5"/>
          </a:solidFill>
          <a:ln>
            <a:noFill/>
          </a:ln>
        </p:spPr>
      </p:sp>
      <p:sp>
        <p:nvSpPr>
          <p:cNvPr id="40" name="Google Shape;40;p18"/>
          <p:cNvSpPr>
            <a:spLocks noGrp="1"/>
          </p:cNvSpPr>
          <p:nvPr>
            <p:ph type="pic" idx="4"/>
          </p:nvPr>
        </p:nvSpPr>
        <p:spPr>
          <a:xfrm>
            <a:off x="6083808" y="0"/>
            <a:ext cx="3054096" cy="3776472"/>
          </a:xfrm>
          <a:prstGeom prst="rect">
            <a:avLst/>
          </a:prstGeom>
          <a:solidFill>
            <a:schemeClr val="accent5"/>
          </a:solidFill>
          <a:ln>
            <a:noFill/>
          </a:ln>
        </p:spPr>
      </p:sp>
      <p:sp>
        <p:nvSpPr>
          <p:cNvPr id="41" name="Google Shape;41;p18"/>
          <p:cNvSpPr>
            <a:spLocks noGrp="1"/>
          </p:cNvSpPr>
          <p:nvPr>
            <p:ph type="pic" idx="5"/>
          </p:nvPr>
        </p:nvSpPr>
        <p:spPr>
          <a:xfrm>
            <a:off x="9137904" y="0"/>
            <a:ext cx="3054096" cy="3776472"/>
          </a:xfrm>
          <a:prstGeom prst="rect">
            <a:avLst/>
          </a:prstGeom>
          <a:solidFill>
            <a:schemeClr val="accent5"/>
          </a:solidFill>
          <a:ln>
            <a:noFill/>
          </a:ln>
        </p:spPr>
      </p:sp>
      <p:sp>
        <p:nvSpPr>
          <p:cNvPr id="42" name="Google Shape;42;p1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8"/>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000"/>
              </a:spcBef>
              <a:spcAft>
                <a:spcPts val="0"/>
              </a:spcAft>
              <a:buClr>
                <a:schemeClr val="lt1"/>
              </a:buClr>
              <a:buSzPts val="2000"/>
              <a:buFont typeface="Arial"/>
              <a:buChar char="•"/>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break">
  <p:cSld name="4_Section break">
    <p:bg>
      <p:bgPr>
        <a:solidFill>
          <a:schemeClr val="dk1"/>
        </a:solidFill>
        <a:effectLst/>
      </p:bgPr>
    </p:bg>
    <p:spTree>
      <p:nvGrpSpPr>
        <p:cNvPr id="1" name="Shape 46"/>
        <p:cNvGrpSpPr/>
        <p:nvPr/>
      </p:nvGrpSpPr>
      <p:grpSpPr>
        <a:xfrm>
          <a:off x="0" y="0"/>
          <a:ext cx="0" cy="0"/>
          <a:chOff x="0" y="0"/>
          <a:chExt cx="0" cy="0"/>
        </a:xfrm>
      </p:grpSpPr>
      <p:sp>
        <p:nvSpPr>
          <p:cNvPr id="47" name="Google Shape;47;p19"/>
          <p:cNvSpPr>
            <a:spLocks noGrp="1"/>
          </p:cNvSpPr>
          <p:nvPr>
            <p:ph type="pic" idx="2"/>
          </p:nvPr>
        </p:nvSpPr>
        <p:spPr>
          <a:xfrm>
            <a:off x="0" y="0"/>
            <a:ext cx="12192000" cy="6858000"/>
          </a:xfrm>
          <a:prstGeom prst="rect">
            <a:avLst/>
          </a:prstGeom>
          <a:solidFill>
            <a:schemeClr val="accent5"/>
          </a:solidFill>
          <a:ln>
            <a:noFill/>
          </a:ln>
        </p:spPr>
      </p:sp>
      <p:sp>
        <p:nvSpPr>
          <p:cNvPr id="48" name="Google Shape;48;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9"/>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2" name="Google Shape;52;p19"/>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3" name="Google Shape;53;p19"/>
          <p:cNvSpPr txBox="1">
            <a:spLocks noGrp="1"/>
          </p:cNvSpPr>
          <p:nvPr>
            <p:ph type="ctrTitle"/>
          </p:nvPr>
        </p:nvSpPr>
        <p:spPr>
          <a:xfrm>
            <a:off x="550863" y="549275"/>
            <a:ext cx="5437187" cy="298623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subTitle" idx="1"/>
          </p:nvPr>
        </p:nvSpPr>
        <p:spPr>
          <a:xfrm>
            <a:off x="550863" y="3816724"/>
            <a:ext cx="5437187" cy="2265216"/>
          </a:xfrm>
          <a:prstGeom prst="rect">
            <a:avLst/>
          </a:prstGeom>
          <a:noFill/>
          <a:ln>
            <a:noFill/>
          </a:ln>
        </p:spPr>
        <p:txBody>
          <a:bodyPr spcFirstLastPara="1" wrap="square" lIns="0" tIns="0" rIns="0" bIns="0" anchor="t" anchorCtr="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Content 3 column">
  <p:cSld name="11_Content 3 column">
    <p:spTree>
      <p:nvGrpSpPr>
        <p:cNvPr id="1" name="Shape 55"/>
        <p:cNvGrpSpPr/>
        <p:nvPr/>
      </p:nvGrpSpPr>
      <p:grpSpPr>
        <a:xfrm>
          <a:off x="0" y="0"/>
          <a:ext cx="0" cy="0"/>
          <a:chOff x="0" y="0"/>
          <a:chExt cx="0" cy="0"/>
        </a:xfrm>
      </p:grpSpPr>
      <p:grpSp>
        <p:nvGrpSpPr>
          <p:cNvPr id="56" name="Google Shape;56;p20"/>
          <p:cNvGrpSpPr/>
          <p:nvPr/>
        </p:nvGrpSpPr>
        <p:grpSpPr>
          <a:xfrm>
            <a:off x="100472" y="5036395"/>
            <a:ext cx="2083885" cy="2083885"/>
            <a:chOff x="4842143" y="3556857"/>
            <a:chExt cx="2083885" cy="2083885"/>
          </a:xfrm>
        </p:grpSpPr>
        <p:sp>
          <p:nvSpPr>
            <p:cNvPr id="57" name="Google Shape;57;p20"/>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8" name="Google Shape;58;p20"/>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9" name="Google Shape;59;p20"/>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0" name="Google Shape;60;p20"/>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61" name="Google Shape;61;p20"/>
          <p:cNvSpPr/>
          <p:nvPr/>
        </p:nvSpPr>
        <p:spPr>
          <a:xfrm rot="2700000">
            <a:off x="10834944" y="17126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2" name="Google Shape;62;p20"/>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3" name="Google Shape;63;p20"/>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64" name="Google Shape;64;p20"/>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0"/>
          <p:cNvSpPr txBox="1">
            <a:spLocks noGrp="1"/>
          </p:cNvSpPr>
          <p:nvPr>
            <p:ph type="body" idx="1"/>
          </p:nvPr>
        </p:nvSpPr>
        <p:spPr>
          <a:xfrm>
            <a:off x="550864" y="1731375"/>
            <a:ext cx="356393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20"/>
          <p:cNvSpPr txBox="1">
            <a:spLocks noGrp="1"/>
          </p:cNvSpPr>
          <p:nvPr>
            <p:ph type="body" idx="2"/>
          </p:nvPr>
        </p:nvSpPr>
        <p:spPr>
          <a:xfrm>
            <a:off x="559476" y="2432304"/>
            <a:ext cx="3563936" cy="351555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sz="1800"/>
            </a:lvl1pPr>
            <a:lvl2pPr marL="914400" lvl="1" indent="-342900" algn="l">
              <a:lnSpc>
                <a:spcPct val="110000"/>
              </a:lnSpc>
              <a:spcBef>
                <a:spcPts val="800"/>
              </a:spcBef>
              <a:spcAft>
                <a:spcPts val="0"/>
              </a:spcAft>
              <a:buClr>
                <a:schemeClr val="lt1"/>
              </a:buClr>
              <a:buSzPts val="1800"/>
              <a:buChar char="•"/>
              <a:defRPr sz="1800"/>
            </a:lvl2pPr>
            <a:lvl3pPr marL="1371600" lvl="2" indent="-342900" algn="l">
              <a:lnSpc>
                <a:spcPct val="110000"/>
              </a:lnSpc>
              <a:spcBef>
                <a:spcPts val="800"/>
              </a:spcBef>
              <a:spcAft>
                <a:spcPts val="0"/>
              </a:spcAft>
              <a:buClr>
                <a:schemeClr val="lt1"/>
              </a:buClr>
              <a:buSzPts val="1800"/>
              <a:buChar char="•"/>
              <a:defRPr sz="1800"/>
            </a:lvl3pPr>
            <a:lvl4pPr marL="1828800" lvl="3" indent="-342900" algn="l">
              <a:lnSpc>
                <a:spcPct val="110000"/>
              </a:lnSpc>
              <a:spcBef>
                <a:spcPts val="800"/>
              </a:spcBef>
              <a:spcAft>
                <a:spcPts val="0"/>
              </a:spcAft>
              <a:buClr>
                <a:schemeClr val="lt1"/>
              </a:buClr>
              <a:buSzPts val="1800"/>
              <a:buChar char="•"/>
              <a:defRPr sz="1800"/>
            </a:lvl4pPr>
            <a:lvl5pPr marL="2286000" lvl="4" indent="-342900" algn="l">
              <a:lnSpc>
                <a:spcPct val="110000"/>
              </a:lnSpc>
              <a:spcBef>
                <a:spcPts val="800"/>
              </a:spcBef>
              <a:spcAft>
                <a:spcPts val="0"/>
              </a:spcAft>
              <a:buClr>
                <a:schemeClr val="lt1"/>
              </a:buClr>
              <a:buSzPts val="1800"/>
              <a:buChar char="•"/>
              <a:defRPr sz="18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20"/>
          <p:cNvSpPr txBox="1">
            <a:spLocks noGrp="1"/>
          </p:cNvSpPr>
          <p:nvPr>
            <p:ph type="body" idx="3"/>
          </p:nvPr>
        </p:nvSpPr>
        <p:spPr>
          <a:xfrm>
            <a:off x="4341573"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20"/>
          <p:cNvSpPr txBox="1">
            <a:spLocks noGrp="1"/>
          </p:cNvSpPr>
          <p:nvPr>
            <p:ph type="body" idx="4"/>
          </p:nvPr>
        </p:nvSpPr>
        <p:spPr>
          <a:xfrm>
            <a:off x="4341573"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20"/>
          <p:cNvSpPr txBox="1">
            <a:spLocks noGrp="1"/>
          </p:cNvSpPr>
          <p:nvPr>
            <p:ph type="body" idx="5"/>
          </p:nvPr>
        </p:nvSpPr>
        <p:spPr>
          <a:xfrm>
            <a:off x="8139659" y="1731375"/>
            <a:ext cx="3566160"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2000"/>
              <a:buNone/>
              <a:defRPr sz="20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 name="Google Shape;70;p20"/>
          <p:cNvSpPr txBox="1">
            <a:spLocks noGrp="1"/>
          </p:cNvSpPr>
          <p:nvPr>
            <p:ph type="body" idx="6"/>
          </p:nvPr>
        </p:nvSpPr>
        <p:spPr>
          <a:xfrm>
            <a:off x="8139659" y="2427370"/>
            <a:ext cx="3508755" cy="3515555"/>
          </a:xfrm>
          <a:prstGeom prst="rect">
            <a:avLst/>
          </a:prstGeom>
          <a:noFill/>
          <a:ln>
            <a:noFill/>
          </a:ln>
        </p:spPr>
        <p:txBody>
          <a:bodyPr spcFirstLastPara="1" wrap="square" lIns="0" tIns="0" rIns="0" bIns="0" anchor="t" anchorCtr="0">
            <a:noAutofit/>
          </a:bodyPr>
          <a:lstStyle>
            <a:lvl1pPr marL="457200" lvl="0" indent="-336550" algn="l">
              <a:lnSpc>
                <a:spcPct val="110000"/>
              </a:lnSpc>
              <a:spcBef>
                <a:spcPts val="1000"/>
              </a:spcBef>
              <a:spcAft>
                <a:spcPts val="0"/>
              </a:spcAft>
              <a:buClr>
                <a:schemeClr val="lt1"/>
              </a:buClr>
              <a:buSzPts val="1700"/>
              <a:buChar char="•"/>
              <a:defRPr sz="1700"/>
            </a:lvl1pPr>
            <a:lvl2pPr marL="914400" lvl="1" indent="-336550" algn="l">
              <a:lnSpc>
                <a:spcPct val="110000"/>
              </a:lnSpc>
              <a:spcBef>
                <a:spcPts val="800"/>
              </a:spcBef>
              <a:spcAft>
                <a:spcPts val="0"/>
              </a:spcAft>
              <a:buClr>
                <a:schemeClr val="lt1"/>
              </a:buClr>
              <a:buSzPts val="1700"/>
              <a:buChar char="•"/>
              <a:defRPr sz="1700"/>
            </a:lvl2pPr>
            <a:lvl3pPr marL="1371600" lvl="2" indent="-336550" algn="l">
              <a:lnSpc>
                <a:spcPct val="110000"/>
              </a:lnSpc>
              <a:spcBef>
                <a:spcPts val="800"/>
              </a:spcBef>
              <a:spcAft>
                <a:spcPts val="0"/>
              </a:spcAft>
              <a:buClr>
                <a:schemeClr val="lt1"/>
              </a:buClr>
              <a:buSzPts val="1700"/>
              <a:buChar char="•"/>
              <a:defRPr sz="1700"/>
            </a:lvl3pPr>
            <a:lvl4pPr marL="1828800" lvl="3" indent="-336550" algn="l">
              <a:lnSpc>
                <a:spcPct val="110000"/>
              </a:lnSpc>
              <a:spcBef>
                <a:spcPts val="800"/>
              </a:spcBef>
              <a:spcAft>
                <a:spcPts val="0"/>
              </a:spcAft>
              <a:buClr>
                <a:schemeClr val="lt1"/>
              </a:buClr>
              <a:buSzPts val="1700"/>
              <a:buChar char="•"/>
              <a:defRPr sz="1700"/>
            </a:lvl4pPr>
            <a:lvl5pPr marL="2286000" lvl="4" indent="-336550" algn="l">
              <a:lnSpc>
                <a:spcPct val="110000"/>
              </a:lnSpc>
              <a:spcBef>
                <a:spcPts val="800"/>
              </a:spcBef>
              <a:spcAft>
                <a:spcPts val="0"/>
              </a:spcAft>
              <a:buClr>
                <a:schemeClr val="lt1"/>
              </a:buClr>
              <a:buSzPts val="1700"/>
              <a:buChar char="•"/>
              <a:defRPr sz="17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hart Table Timeline" type="obj">
  <p:cSld name="OBJECT">
    <p:spTree>
      <p:nvGrpSpPr>
        <p:cNvPr id="1" name="Shape 74"/>
        <p:cNvGrpSpPr/>
        <p:nvPr/>
      </p:nvGrpSpPr>
      <p:grpSpPr>
        <a:xfrm>
          <a:off x="0" y="0"/>
          <a:ext cx="0" cy="0"/>
          <a:chOff x="0" y="0"/>
          <a:chExt cx="0" cy="0"/>
        </a:xfrm>
      </p:grpSpPr>
      <p:grpSp>
        <p:nvGrpSpPr>
          <p:cNvPr id="75" name="Google Shape;75;p21"/>
          <p:cNvGrpSpPr/>
          <p:nvPr/>
        </p:nvGrpSpPr>
        <p:grpSpPr>
          <a:xfrm>
            <a:off x="363888" y="5322560"/>
            <a:ext cx="1030305" cy="1030305"/>
            <a:chOff x="10240859" y="1436639"/>
            <a:chExt cx="1030305" cy="1030305"/>
          </a:xfrm>
        </p:grpSpPr>
        <p:sp>
          <p:nvSpPr>
            <p:cNvPr id="76" name="Google Shape;76;p21"/>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77" name="Google Shape;77;p21"/>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78" name="Google Shape;78;p21"/>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79" name="Google Shape;79;p21"/>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80" name="Google Shape;80;p21"/>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2" name="Google Shape;82;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_Content 2 column (comparison slide)" type="twoTxTwoObj">
  <p:cSld name="TWO_OBJECTS_WITH_TEXT">
    <p:spTree>
      <p:nvGrpSpPr>
        <p:cNvPr id="1" name="Shape 85"/>
        <p:cNvGrpSpPr/>
        <p:nvPr/>
      </p:nvGrpSpPr>
      <p:grpSpPr>
        <a:xfrm>
          <a:off x="0" y="0"/>
          <a:ext cx="0" cy="0"/>
          <a:chOff x="0" y="0"/>
          <a:chExt cx="0" cy="0"/>
        </a:xfrm>
      </p:grpSpPr>
      <p:sp>
        <p:nvSpPr>
          <p:cNvPr id="86" name="Google Shape;86;p22"/>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7" name="Google Shape;87;p22"/>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8" name="Google Shape;88;p22"/>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550864" y="1731375"/>
            <a:ext cx="5437186"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0" name="Google Shape;90;p22"/>
          <p:cNvSpPr txBox="1">
            <a:spLocks noGrp="1"/>
          </p:cNvSpPr>
          <p:nvPr>
            <p:ph type="body" idx="2"/>
          </p:nvPr>
        </p:nvSpPr>
        <p:spPr>
          <a:xfrm>
            <a:off x="550863" y="2427370"/>
            <a:ext cx="5429114"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1" name="Google Shape;91;p22"/>
          <p:cNvSpPr txBox="1">
            <a:spLocks noGrp="1"/>
          </p:cNvSpPr>
          <p:nvPr>
            <p:ph type="body" idx="3"/>
          </p:nvPr>
        </p:nvSpPr>
        <p:spPr>
          <a:xfrm>
            <a:off x="6212024" y="1731375"/>
            <a:ext cx="5436392" cy="535354"/>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22"/>
          <p:cNvSpPr txBox="1">
            <a:spLocks noGrp="1"/>
          </p:cNvSpPr>
          <p:nvPr>
            <p:ph type="body" idx="4"/>
          </p:nvPr>
        </p:nvSpPr>
        <p:spPr>
          <a:xfrm>
            <a:off x="6212023" y="2427370"/>
            <a:ext cx="5436391" cy="3515555"/>
          </a:xfrm>
          <a:prstGeom prst="rect">
            <a:avLst/>
          </a:prstGeom>
          <a:noFill/>
          <a:ln>
            <a:noFill/>
          </a:ln>
        </p:spPr>
        <p:txBody>
          <a:bodyPr spcFirstLastPara="1" wrap="square" lIns="0" tIns="0" rIns="0" bIns="0" anchor="t" anchorCtr="0">
            <a:noAutofit/>
          </a:bodyPr>
          <a:lstStyle>
            <a:lvl1pPr marL="457200" lvl="0" indent="-381000" algn="l">
              <a:lnSpc>
                <a:spcPct val="110000"/>
              </a:lnSpc>
              <a:spcBef>
                <a:spcPts val="1000"/>
              </a:spcBef>
              <a:spcAft>
                <a:spcPts val="0"/>
              </a:spcAft>
              <a:buClr>
                <a:schemeClr val="lt1"/>
              </a:buClr>
              <a:buSzPts val="2400"/>
              <a:buChar char="•"/>
              <a:defRPr sz="24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2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2_Summary">
  <p:cSld name="12_Summary">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550863" y="4508500"/>
            <a:ext cx="4500562" cy="156295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a:spLocks noGrp="1"/>
          </p:cNvSpPr>
          <p:nvPr>
            <p:ph type="pic" idx="2"/>
          </p:nvPr>
        </p:nvSpPr>
        <p:spPr>
          <a:xfrm>
            <a:off x="0" y="0"/>
            <a:ext cx="12192000" cy="3776472"/>
          </a:xfrm>
          <a:prstGeom prst="rect">
            <a:avLst/>
          </a:prstGeom>
          <a:solidFill>
            <a:schemeClr val="accent5"/>
          </a:solidFill>
          <a:ln>
            <a:noFill/>
          </a:ln>
        </p:spPr>
      </p:sp>
      <p:sp>
        <p:nvSpPr>
          <p:cNvPr id="99" name="Google Shape;99;p23"/>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a:lvl1pPr>
            <a:lvl2pPr marL="914400" lvl="1" indent="-228600" algn="l">
              <a:lnSpc>
                <a:spcPct val="110000"/>
              </a:lnSpc>
              <a:spcBef>
                <a:spcPts val="800"/>
              </a:spcBef>
              <a:spcAft>
                <a:spcPts val="0"/>
              </a:spcAft>
              <a:buClr>
                <a:schemeClr val="lt1"/>
              </a:buClr>
              <a:buSzPts val="1900"/>
              <a:buNone/>
              <a:defRPr sz="1900"/>
            </a:lvl2pPr>
            <a:lvl3pPr marL="1371600" lvl="2" indent="-228600" algn="l">
              <a:lnSpc>
                <a:spcPct val="110000"/>
              </a:lnSpc>
              <a:spcBef>
                <a:spcPts val="800"/>
              </a:spcBef>
              <a:spcAft>
                <a:spcPts val="0"/>
              </a:spcAft>
              <a:buClr>
                <a:schemeClr val="lt1"/>
              </a:buClr>
              <a:buSzPts val="1900"/>
              <a:buNone/>
              <a:defRPr sz="1900"/>
            </a:lvl3pPr>
            <a:lvl4pPr marL="1828800" lvl="3" indent="-228600" algn="l">
              <a:lnSpc>
                <a:spcPct val="110000"/>
              </a:lnSpc>
              <a:spcBef>
                <a:spcPts val="800"/>
              </a:spcBef>
              <a:spcAft>
                <a:spcPts val="0"/>
              </a:spcAft>
              <a:buClr>
                <a:schemeClr val="lt1"/>
              </a:buClr>
              <a:buSzPts val="1900"/>
              <a:buNone/>
              <a:defRPr sz="1900"/>
            </a:lvl4pPr>
            <a:lvl5pPr marL="2286000" lvl="4" indent="-228600" algn="l">
              <a:lnSpc>
                <a:spcPct val="110000"/>
              </a:lnSpc>
              <a:spcBef>
                <a:spcPts val="800"/>
              </a:spcBef>
              <a:spcAft>
                <a:spcPts val="0"/>
              </a:spcAft>
              <a:buClr>
                <a:schemeClr val="lt1"/>
              </a:buClr>
              <a:buSzPts val="1900"/>
              <a:buNone/>
              <a:defRPr sz="1900"/>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2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23"/>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eam">
  <p:cSld name="8_Team">
    <p:spTree>
      <p:nvGrpSpPr>
        <p:cNvPr id="1" name="Shape 104"/>
        <p:cNvGrpSpPr/>
        <p:nvPr/>
      </p:nvGrpSpPr>
      <p:grpSpPr>
        <a:xfrm>
          <a:off x="0" y="0"/>
          <a:ext cx="0" cy="0"/>
          <a:chOff x="0" y="0"/>
          <a:chExt cx="0" cy="0"/>
        </a:xfrm>
      </p:grpSpPr>
      <p:sp>
        <p:nvSpPr>
          <p:cNvPr id="105" name="Google Shape;105;p24"/>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6" name="Google Shape;106;p24"/>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7" name="Google Shape;107;p24"/>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08" name="Google Shape;108;p24"/>
          <p:cNvGrpSpPr/>
          <p:nvPr/>
        </p:nvGrpSpPr>
        <p:grpSpPr>
          <a:xfrm>
            <a:off x="1763106" y="4294374"/>
            <a:ext cx="2083885" cy="2083885"/>
            <a:chOff x="4842143" y="3556857"/>
            <a:chExt cx="2083885" cy="2083885"/>
          </a:xfrm>
        </p:grpSpPr>
        <p:sp>
          <p:nvSpPr>
            <p:cNvPr id="109" name="Google Shape;109;p2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0" name="Google Shape;110;p2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1" name="Google Shape;111;p24"/>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2" name="Google Shape;112;p24"/>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113" name="Google Shape;113;p24"/>
          <p:cNvSpPr>
            <a:spLocks noGrp="1"/>
          </p:cNvSpPr>
          <p:nvPr>
            <p:ph type="pic" idx="2"/>
          </p:nvPr>
        </p:nvSpPr>
        <p:spPr>
          <a:xfrm>
            <a:off x="1078992" y="1990724"/>
            <a:ext cx="1691640" cy="1435608"/>
          </a:xfrm>
          <a:prstGeom prst="rect">
            <a:avLst/>
          </a:prstGeom>
          <a:solidFill>
            <a:schemeClr val="accent5"/>
          </a:solidFill>
          <a:ln>
            <a:noFill/>
          </a:ln>
        </p:spPr>
      </p:sp>
      <p:sp>
        <p:nvSpPr>
          <p:cNvPr id="114" name="Google Shape;114;p24"/>
          <p:cNvSpPr>
            <a:spLocks noGrp="1"/>
          </p:cNvSpPr>
          <p:nvPr>
            <p:ph type="pic" idx="3"/>
          </p:nvPr>
        </p:nvSpPr>
        <p:spPr>
          <a:xfrm>
            <a:off x="3838384" y="1990724"/>
            <a:ext cx="1691640" cy="1435608"/>
          </a:xfrm>
          <a:prstGeom prst="rect">
            <a:avLst/>
          </a:prstGeom>
          <a:solidFill>
            <a:schemeClr val="accent5"/>
          </a:solidFill>
          <a:ln>
            <a:noFill/>
          </a:ln>
        </p:spPr>
      </p:sp>
      <p:sp>
        <p:nvSpPr>
          <p:cNvPr id="115" name="Google Shape;115;p24"/>
          <p:cNvSpPr>
            <a:spLocks noGrp="1"/>
          </p:cNvSpPr>
          <p:nvPr>
            <p:ph type="pic" idx="4"/>
          </p:nvPr>
        </p:nvSpPr>
        <p:spPr>
          <a:xfrm>
            <a:off x="6661976" y="1993392"/>
            <a:ext cx="1691640" cy="1435608"/>
          </a:xfrm>
          <a:prstGeom prst="rect">
            <a:avLst/>
          </a:prstGeom>
          <a:solidFill>
            <a:schemeClr val="accent5"/>
          </a:solidFill>
          <a:ln>
            <a:noFill/>
          </a:ln>
        </p:spPr>
      </p:sp>
      <p:sp>
        <p:nvSpPr>
          <p:cNvPr id="116" name="Google Shape;116;p24"/>
          <p:cNvSpPr>
            <a:spLocks noGrp="1"/>
          </p:cNvSpPr>
          <p:nvPr>
            <p:ph type="pic" idx="5"/>
          </p:nvPr>
        </p:nvSpPr>
        <p:spPr>
          <a:xfrm>
            <a:off x="9485568" y="1990724"/>
            <a:ext cx="1691640" cy="1435608"/>
          </a:xfrm>
          <a:prstGeom prst="rect">
            <a:avLst/>
          </a:prstGeom>
          <a:solidFill>
            <a:schemeClr val="accent5"/>
          </a:solidFill>
          <a:ln>
            <a:noFill/>
          </a:ln>
        </p:spPr>
      </p:sp>
      <p:sp>
        <p:nvSpPr>
          <p:cNvPr id="117" name="Google Shape;117;p24"/>
          <p:cNvSpPr txBox="1">
            <a:spLocks noGrp="1"/>
          </p:cNvSpPr>
          <p:nvPr>
            <p:ph type="body" idx="1"/>
          </p:nvPr>
        </p:nvSpPr>
        <p:spPr>
          <a:xfrm>
            <a:off x="1079500"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8" name="Google Shape;118;p24"/>
          <p:cNvSpPr txBox="1">
            <a:spLocks noGrp="1"/>
          </p:cNvSpPr>
          <p:nvPr>
            <p:ph type="body" idx="6"/>
          </p:nvPr>
        </p:nvSpPr>
        <p:spPr>
          <a:xfrm>
            <a:off x="1078733"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9" name="Google Shape;119;p24"/>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0" name="Google Shape;120;p24"/>
          <p:cNvSpPr txBox="1">
            <a:spLocks noGrp="1"/>
          </p:cNvSpPr>
          <p:nvPr>
            <p:ph type="body" idx="8"/>
          </p:nvPr>
        </p:nvSpPr>
        <p:spPr>
          <a:xfrm>
            <a:off x="3838384"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1" name="Google Shape;121;p24"/>
          <p:cNvSpPr txBox="1">
            <a:spLocks noGrp="1"/>
          </p:cNvSpPr>
          <p:nvPr>
            <p:ph type="body" idx="9"/>
          </p:nvPr>
        </p:nvSpPr>
        <p:spPr>
          <a:xfrm>
            <a:off x="6662743" y="3781425"/>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2" name="Google Shape;122;p24"/>
          <p:cNvSpPr txBox="1">
            <a:spLocks noGrp="1"/>
          </p:cNvSpPr>
          <p:nvPr>
            <p:ph type="body" idx="13"/>
          </p:nvPr>
        </p:nvSpPr>
        <p:spPr>
          <a:xfrm>
            <a:off x="6661976" y="4232949"/>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24"/>
          <p:cNvSpPr txBox="1">
            <a:spLocks noGrp="1"/>
          </p:cNvSpPr>
          <p:nvPr>
            <p:ph type="body" idx="14"/>
          </p:nvPr>
        </p:nvSpPr>
        <p:spPr>
          <a:xfrm>
            <a:off x="9433112" y="3787288"/>
            <a:ext cx="1711325" cy="3657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2000"/>
              <a:buNone/>
              <a:defRPr sz="2000" b="1"/>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24"/>
          <p:cNvSpPr txBox="1">
            <a:spLocks noGrp="1"/>
          </p:cNvSpPr>
          <p:nvPr>
            <p:ph type="body" idx="15"/>
          </p:nvPr>
        </p:nvSpPr>
        <p:spPr>
          <a:xfrm>
            <a:off x="9432345" y="4238812"/>
            <a:ext cx="1711572" cy="63817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lt1"/>
              </a:buClr>
              <a:buSzPts val="1800"/>
              <a:buNone/>
              <a:defRPr sz="1800"/>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2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800"/>
              <a:buFont typeface="Play"/>
              <a:buNone/>
              <a:defRPr sz="48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Autofit/>
          </a:bodyPr>
          <a:lstStyle>
            <a:lvl1pPr marL="457200" marR="0" lvl="0" indent="-355600" algn="l" rtl="0">
              <a:lnSpc>
                <a:spcPct val="110000"/>
              </a:lnSpc>
              <a:spcBef>
                <a:spcPts val="10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2pPr>
            <a:lvl3pPr marL="1371600" marR="0" lvl="2"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3pPr>
            <a:lvl4pPr marL="1828800" marR="0" lvl="3"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4pPr>
            <a:lvl5pPr marL="2286000" marR="0" lvl="4" indent="-317500" algn="l" rtl="0">
              <a:lnSpc>
                <a:spcPct val="110000"/>
              </a:lnSpc>
              <a:spcBef>
                <a:spcPts val="800"/>
              </a:spcBef>
              <a:spcAft>
                <a:spcPts val="0"/>
              </a:spcAft>
              <a:buClr>
                <a:schemeClr val="lt1"/>
              </a:buClr>
              <a:buSzPts val="1400"/>
              <a:buFont typeface="Arial"/>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2" name="Google Shape;12;p1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1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rgbClr val="A5A5A5"/>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rgbClr val="A5A5A5"/>
                </a:solidFill>
                <a:latin typeface="Gill Sans"/>
                <a:ea typeface="Gill Sans"/>
                <a:cs typeface="Gill Sans"/>
                <a:sym typeface="Gill Sans"/>
              </a:defRPr>
            </a:lvl1pPr>
            <a:lvl2pPr marL="0" marR="0" lvl="1" indent="0" algn="r" rtl="0">
              <a:spcBef>
                <a:spcPts val="0"/>
              </a:spcBef>
              <a:buNone/>
              <a:defRPr sz="1000" b="0" i="0" u="none" strike="noStrike" cap="none">
                <a:solidFill>
                  <a:srgbClr val="A5A5A5"/>
                </a:solidFill>
                <a:latin typeface="Gill Sans"/>
                <a:ea typeface="Gill Sans"/>
                <a:cs typeface="Gill Sans"/>
                <a:sym typeface="Gill Sans"/>
              </a:defRPr>
            </a:lvl2pPr>
            <a:lvl3pPr marL="0" marR="0" lvl="2" indent="0" algn="r" rtl="0">
              <a:spcBef>
                <a:spcPts val="0"/>
              </a:spcBef>
              <a:buNone/>
              <a:defRPr sz="1000" b="0" i="0" u="none" strike="noStrike" cap="none">
                <a:solidFill>
                  <a:srgbClr val="A5A5A5"/>
                </a:solidFill>
                <a:latin typeface="Gill Sans"/>
                <a:ea typeface="Gill Sans"/>
                <a:cs typeface="Gill Sans"/>
                <a:sym typeface="Gill Sans"/>
              </a:defRPr>
            </a:lvl3pPr>
            <a:lvl4pPr marL="0" marR="0" lvl="3" indent="0" algn="r" rtl="0">
              <a:spcBef>
                <a:spcPts val="0"/>
              </a:spcBef>
              <a:buNone/>
              <a:defRPr sz="1000" b="0" i="0" u="none" strike="noStrike" cap="none">
                <a:solidFill>
                  <a:srgbClr val="A5A5A5"/>
                </a:solidFill>
                <a:latin typeface="Gill Sans"/>
                <a:ea typeface="Gill Sans"/>
                <a:cs typeface="Gill Sans"/>
                <a:sym typeface="Gill Sans"/>
              </a:defRPr>
            </a:lvl4pPr>
            <a:lvl5pPr marL="0" marR="0" lvl="4" indent="0" algn="r" rtl="0">
              <a:spcBef>
                <a:spcPts val="0"/>
              </a:spcBef>
              <a:buNone/>
              <a:defRPr sz="1000" b="0" i="0" u="none" strike="noStrike" cap="none">
                <a:solidFill>
                  <a:srgbClr val="A5A5A5"/>
                </a:solidFill>
                <a:latin typeface="Gill Sans"/>
                <a:ea typeface="Gill Sans"/>
                <a:cs typeface="Gill Sans"/>
                <a:sym typeface="Gill Sans"/>
              </a:defRPr>
            </a:lvl5pPr>
            <a:lvl6pPr marL="0" marR="0" lvl="5" indent="0" algn="r" rtl="0">
              <a:spcBef>
                <a:spcPts val="0"/>
              </a:spcBef>
              <a:buNone/>
              <a:defRPr sz="1000" b="0" i="0" u="none" strike="noStrike" cap="none">
                <a:solidFill>
                  <a:srgbClr val="A5A5A5"/>
                </a:solidFill>
                <a:latin typeface="Gill Sans"/>
                <a:ea typeface="Gill Sans"/>
                <a:cs typeface="Gill Sans"/>
                <a:sym typeface="Gill Sans"/>
              </a:defRPr>
            </a:lvl6pPr>
            <a:lvl7pPr marL="0" marR="0" lvl="6" indent="0" algn="r" rtl="0">
              <a:spcBef>
                <a:spcPts val="0"/>
              </a:spcBef>
              <a:buNone/>
              <a:defRPr sz="1000" b="0" i="0" u="none" strike="noStrike" cap="none">
                <a:solidFill>
                  <a:srgbClr val="A5A5A5"/>
                </a:solidFill>
                <a:latin typeface="Gill Sans"/>
                <a:ea typeface="Gill Sans"/>
                <a:cs typeface="Gill Sans"/>
                <a:sym typeface="Gill Sans"/>
              </a:defRPr>
            </a:lvl7pPr>
            <a:lvl8pPr marL="0" marR="0" lvl="7" indent="0" algn="r" rtl="0">
              <a:spcBef>
                <a:spcPts val="0"/>
              </a:spcBef>
              <a:buNone/>
              <a:defRPr sz="1000" b="0" i="0" u="none" strike="noStrike" cap="none">
                <a:solidFill>
                  <a:srgbClr val="A5A5A5"/>
                </a:solidFill>
                <a:latin typeface="Gill Sans"/>
                <a:ea typeface="Gill Sans"/>
                <a:cs typeface="Gill Sans"/>
                <a:sym typeface="Gill Sans"/>
              </a:defRPr>
            </a:lvl8pPr>
            <a:lvl9pPr marL="0" marR="0" lvl="8" indent="0" algn="r" rtl="0">
              <a:spcBef>
                <a:spcPts val="0"/>
              </a:spcBef>
              <a:buNone/>
              <a:defRPr sz="1000" b="0" i="0" u="none" strike="noStrike" cap="none">
                <a:solidFill>
                  <a:srgbClr val="A5A5A5"/>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7999414" y="1051551"/>
            <a:ext cx="3565524" cy="23848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4800"/>
              <a:buFont typeface="Play"/>
              <a:buNone/>
            </a:pPr>
            <a:r>
              <a:rPr lang="en-US"/>
              <a:t>Electricity </a:t>
            </a:r>
            <a:endParaRPr/>
          </a:p>
          <a:p>
            <a:pPr marL="0" lvl="0" indent="0" algn="l" rtl="0">
              <a:lnSpc>
                <a:spcPct val="90000"/>
              </a:lnSpc>
              <a:spcBef>
                <a:spcPts val="0"/>
              </a:spcBef>
              <a:spcAft>
                <a:spcPts val="0"/>
              </a:spcAft>
              <a:buClr>
                <a:schemeClr val="lt1"/>
              </a:buClr>
              <a:buSzPts val="4800"/>
              <a:buFont typeface="Play"/>
              <a:buNone/>
            </a:pPr>
            <a:r>
              <a:rPr lang="en-US"/>
              <a:t>Prediction</a:t>
            </a:r>
            <a:endParaRPr/>
          </a:p>
        </p:txBody>
      </p:sp>
      <p:pic>
        <p:nvPicPr>
          <p:cNvPr id="205" name="Google Shape;205;p1" descr="Data Points Digital background"/>
          <p:cNvPicPr preferRelativeResize="0">
            <a:picLocks noGrp="1"/>
          </p:cNvPicPr>
          <p:nvPr>
            <p:ph type="pic" idx="2"/>
          </p:nvPr>
        </p:nvPicPr>
        <p:blipFill rotWithShape="1">
          <a:blip r:embed="rId3">
            <a:alphaModFix/>
          </a:blip>
          <a:srcRect/>
          <a:stretch/>
        </p:blipFill>
        <p:spPr>
          <a:xfrm>
            <a:off x="0" y="0"/>
            <a:ext cx="7452360" cy="6858000"/>
          </a:xfrm>
          <a:prstGeom prst="rect">
            <a:avLst/>
          </a:prstGeom>
          <a:solidFill>
            <a:schemeClr val="accent5"/>
          </a:solidFill>
          <a:ln>
            <a:noFill/>
          </a:ln>
        </p:spPr>
      </p:pic>
      <p:sp>
        <p:nvSpPr>
          <p:cNvPr id="206" name="Google Shape;206;p1"/>
          <p:cNvSpPr txBox="1">
            <a:spLocks noGrp="1"/>
          </p:cNvSpPr>
          <p:nvPr>
            <p:ph type="body" idx="1"/>
          </p:nvPr>
        </p:nvSpPr>
        <p:spPr>
          <a:xfrm>
            <a:off x="7999413" y="3568700"/>
            <a:ext cx="3565524" cy="1731963"/>
          </a:xfrm>
          <a:prstGeom prst="rect">
            <a:avLst/>
          </a:prstGeom>
          <a:noFill/>
          <a:ln>
            <a:noFill/>
          </a:ln>
        </p:spPr>
        <p:txBody>
          <a:bodyPr spcFirstLastPara="1" wrap="square" lIns="0" tIns="0" rIns="0" bIns="0" anchor="t" anchorCtr="0">
            <a:normAutofit fontScale="92500" lnSpcReduction="20000"/>
          </a:bodyPr>
          <a:lstStyle/>
          <a:p>
            <a:pPr marL="228600" lvl="0" indent="-228600" algn="l" rtl="0">
              <a:lnSpc>
                <a:spcPct val="110000"/>
              </a:lnSpc>
              <a:spcBef>
                <a:spcPts val="0"/>
              </a:spcBef>
              <a:spcAft>
                <a:spcPts val="0"/>
              </a:spcAft>
              <a:buClr>
                <a:schemeClr val="lt1"/>
              </a:buClr>
              <a:buSzPts val="2000"/>
              <a:buNone/>
            </a:pPr>
            <a:r>
              <a:rPr lang="en-US" dirty="0"/>
              <a:t>Version 2</a:t>
            </a:r>
          </a:p>
          <a:p>
            <a:pPr marL="228600" lvl="0" indent="-228600" algn="l" rtl="0">
              <a:lnSpc>
                <a:spcPct val="110000"/>
              </a:lnSpc>
              <a:spcBef>
                <a:spcPts val="0"/>
              </a:spcBef>
              <a:spcAft>
                <a:spcPts val="0"/>
              </a:spcAft>
              <a:buClr>
                <a:schemeClr val="lt1"/>
              </a:buClr>
              <a:buSzPts val="2000"/>
              <a:buNone/>
            </a:pPr>
            <a:endParaRPr lang="en-US" dirty="0"/>
          </a:p>
          <a:p>
            <a:pPr marL="228600" lvl="0" indent="-228600" algn="l" rtl="0">
              <a:lnSpc>
                <a:spcPct val="110000"/>
              </a:lnSpc>
              <a:spcBef>
                <a:spcPts val="0"/>
              </a:spcBef>
              <a:spcAft>
                <a:spcPts val="0"/>
              </a:spcAft>
              <a:buClr>
                <a:schemeClr val="lt1"/>
              </a:buClr>
              <a:buSzPts val="2000"/>
              <a:buNone/>
            </a:pPr>
            <a:r>
              <a:rPr lang="en-US" dirty="0"/>
              <a:t>Group 2</a:t>
            </a:r>
          </a:p>
          <a:p>
            <a:pPr marL="228600" lvl="0" indent="-228600" algn="l" rtl="0">
              <a:lnSpc>
                <a:spcPct val="110000"/>
              </a:lnSpc>
              <a:spcBef>
                <a:spcPts val="0"/>
              </a:spcBef>
              <a:spcAft>
                <a:spcPts val="0"/>
              </a:spcAft>
              <a:buClr>
                <a:schemeClr val="lt1"/>
              </a:buClr>
              <a:buSzPts val="2000"/>
              <a:buNone/>
            </a:pPr>
            <a:r>
              <a:rPr lang="en-US" dirty="0"/>
              <a:t>Yu Song Ng</a:t>
            </a:r>
          </a:p>
          <a:p>
            <a:pPr marL="228600" lvl="0" indent="-228600" algn="l" rtl="0">
              <a:lnSpc>
                <a:spcPct val="110000"/>
              </a:lnSpc>
              <a:spcBef>
                <a:spcPts val="0"/>
              </a:spcBef>
              <a:spcAft>
                <a:spcPts val="0"/>
              </a:spcAft>
              <a:buClr>
                <a:schemeClr val="lt1"/>
              </a:buClr>
              <a:buSzPts val="2000"/>
              <a:buNone/>
            </a:pPr>
            <a:r>
              <a:rPr lang="en-US" dirty="0"/>
              <a:t>Wei </a:t>
            </a:r>
            <a:r>
              <a:rPr lang="en-US" dirty="0" err="1"/>
              <a:t>Xiong</a:t>
            </a:r>
            <a:r>
              <a:rPr lang="en-US" dirty="0"/>
              <a:t> </a:t>
            </a:r>
            <a:r>
              <a:rPr lang="en-US" dirty="0" err="1"/>
              <a:t>Toh</a:t>
            </a:r>
            <a:endParaRPr lang="en-US" dirty="0"/>
          </a:p>
          <a:p>
            <a:pPr marL="228600" lvl="0" indent="-228600" algn="l" rtl="0">
              <a:lnSpc>
                <a:spcPct val="110000"/>
              </a:lnSpc>
              <a:spcBef>
                <a:spcPts val="0"/>
              </a:spcBef>
              <a:spcAft>
                <a:spcPts val="0"/>
              </a:spcAft>
              <a:buClr>
                <a:schemeClr val="lt1"/>
              </a:buClr>
              <a:buSzPts val="2000"/>
              <a:buNone/>
            </a:pPr>
            <a:r>
              <a:rPr lang="en-US" dirty="0" err="1"/>
              <a:t>Vibhu</a:t>
            </a:r>
            <a:r>
              <a:rPr lang="en-US" dirty="0"/>
              <a:t> </a:t>
            </a:r>
            <a:r>
              <a:rPr lang="en-US" dirty="0" err="1"/>
              <a:t>Krovvidi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85719173c6_0_9"/>
          <p:cNvSpPr txBox="1">
            <a:spLocks noGrp="1"/>
          </p:cNvSpPr>
          <p:nvPr>
            <p:ph type="title"/>
          </p:nvPr>
        </p:nvSpPr>
        <p:spPr>
          <a:xfrm>
            <a:off x="550862" y="549275"/>
            <a:ext cx="11091600" cy="133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Feature Engineering</a:t>
            </a:r>
            <a:endParaRPr/>
          </a:p>
        </p:txBody>
      </p:sp>
      <p:sp>
        <p:nvSpPr>
          <p:cNvPr id="333" name="Google Shape;333;g185719173c6_0_9"/>
          <p:cNvSpPr txBox="1">
            <a:spLocks noGrp="1"/>
          </p:cNvSpPr>
          <p:nvPr>
            <p:ph type="body" idx="1"/>
          </p:nvPr>
        </p:nvSpPr>
        <p:spPr>
          <a:xfrm>
            <a:off x="550863" y="2113199"/>
            <a:ext cx="11090400" cy="3979500"/>
          </a:xfrm>
          <a:prstGeom prst="rect">
            <a:avLst/>
          </a:prstGeom>
        </p:spPr>
        <p:txBody>
          <a:bodyPr spcFirstLastPara="1" wrap="square" lIns="0" tIns="0" rIns="0" bIns="0" anchor="t" anchorCtr="0">
            <a:noAutofit/>
          </a:bodyPr>
          <a:lstStyle/>
          <a:p>
            <a:pPr marL="0" lvl="0" indent="0" algn="l" rtl="0">
              <a:spcBef>
                <a:spcPts val="1000"/>
              </a:spcBef>
              <a:spcAft>
                <a:spcPts val="800"/>
              </a:spcAft>
              <a:buNone/>
            </a:pPr>
            <a:endParaRPr/>
          </a:p>
        </p:txBody>
      </p:sp>
      <p:sp>
        <p:nvSpPr>
          <p:cNvPr id="334" name="Google Shape;334;g185719173c6_0_9"/>
          <p:cNvSpPr txBox="1">
            <a:spLocks noGrp="1"/>
          </p:cNvSpPr>
          <p:nvPr>
            <p:ph type="sldNum" idx="12"/>
          </p:nvPr>
        </p:nvSpPr>
        <p:spPr>
          <a:xfrm>
            <a:off x="9948863" y="6507212"/>
            <a:ext cx="1692300" cy="15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335" name="Google Shape;335;g185719173c6_0_9"/>
          <p:cNvPicPr preferRelativeResize="0"/>
          <p:nvPr/>
        </p:nvPicPr>
        <p:blipFill>
          <a:blip r:embed="rId3">
            <a:alphaModFix/>
          </a:blip>
          <a:stretch>
            <a:fillRect/>
          </a:stretch>
        </p:blipFill>
        <p:spPr>
          <a:xfrm>
            <a:off x="0" y="2166938"/>
            <a:ext cx="12192000" cy="252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1B4E-F3A5-64E4-F044-AB81B7365565}"/>
              </a:ext>
            </a:extLst>
          </p:cNvPr>
          <p:cNvSpPr>
            <a:spLocks noGrp="1"/>
          </p:cNvSpPr>
          <p:nvPr>
            <p:ph type="title"/>
          </p:nvPr>
        </p:nvSpPr>
        <p:spPr/>
        <p:txBody>
          <a:bodyPr/>
          <a:lstStyle/>
          <a:p>
            <a:r>
              <a:rPr lang="en-US" dirty="0"/>
              <a:t>Evaluating Feature Engineering</a:t>
            </a:r>
          </a:p>
        </p:txBody>
      </p:sp>
      <p:sp>
        <p:nvSpPr>
          <p:cNvPr id="3" name="Text Placeholder 2">
            <a:extLst>
              <a:ext uri="{FF2B5EF4-FFF2-40B4-BE49-F238E27FC236}">
                <a16:creationId xmlns:a16="http://schemas.microsoft.com/office/drawing/2014/main" id="{49F0113A-F7E7-FB0D-1C21-F145B0935355}"/>
              </a:ext>
            </a:extLst>
          </p:cNvPr>
          <p:cNvSpPr>
            <a:spLocks noGrp="1"/>
          </p:cNvSpPr>
          <p:nvPr>
            <p:ph type="body" idx="1"/>
          </p:nvPr>
        </p:nvSpPr>
        <p:spPr/>
        <p:txBody>
          <a:bodyPr/>
          <a:lstStyle/>
          <a:p>
            <a:r>
              <a:rPr lang="en-US" dirty="0"/>
              <a:t>Features created promote data leakage because metrics like overall mean, overall standard deviation take into account test data as well.</a:t>
            </a:r>
          </a:p>
          <a:p>
            <a:pPr lvl="1"/>
            <a:r>
              <a:rPr lang="en-US" dirty="0"/>
              <a:t>This means that the model will most likely overfit and will perform well on the test data</a:t>
            </a:r>
          </a:p>
          <a:p>
            <a:pPr lvl="1"/>
            <a:r>
              <a:rPr lang="en-US" dirty="0"/>
              <a:t>The reason is because the test data is not fully “unseen” in this case.</a:t>
            </a:r>
          </a:p>
          <a:p>
            <a:r>
              <a:rPr lang="en-US" dirty="0"/>
              <a:t>To overcome data leakage, we disregarded any metrics that were of </a:t>
            </a:r>
            <a:r>
              <a:rPr lang="en-US" u="sng" dirty="0"/>
              <a:t>current or prospective nature</a:t>
            </a:r>
            <a:endParaRPr lang="en-US" dirty="0"/>
          </a:p>
          <a:p>
            <a:pPr lvl="1"/>
            <a:r>
              <a:rPr lang="en-US" dirty="0"/>
              <a:t>Only metrics that can be reasonably computed without knowing the future were included as exogenous variables</a:t>
            </a:r>
          </a:p>
        </p:txBody>
      </p:sp>
      <p:sp>
        <p:nvSpPr>
          <p:cNvPr id="4" name="Slide Number Placeholder 3">
            <a:extLst>
              <a:ext uri="{FF2B5EF4-FFF2-40B4-BE49-F238E27FC236}">
                <a16:creationId xmlns:a16="http://schemas.microsoft.com/office/drawing/2014/main" id="{B51A8265-A19A-A69C-C820-C2D7B54162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70251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15b6963ba55_0_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Pre-modeling</a:t>
            </a:r>
            <a:endParaRPr/>
          </a:p>
        </p:txBody>
      </p:sp>
      <p:sp>
        <p:nvSpPr>
          <p:cNvPr id="341" name="Google Shape;341;g15b6963ba55_0_0"/>
          <p:cNvSpPr txBox="1">
            <a:spLocks noGrp="1"/>
          </p:cNvSpPr>
          <p:nvPr>
            <p:ph type="body" idx="1"/>
          </p:nvPr>
        </p:nvSpPr>
        <p:spPr>
          <a:xfrm>
            <a:off x="550800" y="1547200"/>
            <a:ext cx="11090400" cy="4607700"/>
          </a:xfrm>
          <a:prstGeom prst="rect">
            <a:avLst/>
          </a:prstGeom>
          <a:noFill/>
          <a:ln>
            <a:noFill/>
          </a:ln>
        </p:spPr>
        <p:txBody>
          <a:bodyPr spcFirstLastPara="1" wrap="square" lIns="0" tIns="0" rIns="0" bIns="0" anchor="t" anchorCtr="0">
            <a:noAutofit/>
          </a:bodyPr>
          <a:lstStyle/>
          <a:p>
            <a:pPr marL="127000" lvl="0" indent="0" algn="l" rtl="0">
              <a:lnSpc>
                <a:spcPct val="110000"/>
              </a:lnSpc>
              <a:spcBef>
                <a:spcPts val="0"/>
              </a:spcBef>
              <a:spcAft>
                <a:spcPts val="0"/>
              </a:spcAft>
              <a:buClr>
                <a:schemeClr val="lt1"/>
              </a:buClr>
              <a:buSzPts val="2000"/>
              <a:buNone/>
            </a:pPr>
            <a:r>
              <a:rPr lang="en-US" sz="2300"/>
              <a:t>Feature Scaling</a:t>
            </a:r>
            <a:endParaRPr sz="2300"/>
          </a:p>
          <a:p>
            <a:pPr marL="914400" lvl="0" indent="-342900" algn="l" rtl="0">
              <a:lnSpc>
                <a:spcPct val="110000"/>
              </a:lnSpc>
              <a:spcBef>
                <a:spcPts val="0"/>
              </a:spcBef>
              <a:spcAft>
                <a:spcPts val="0"/>
              </a:spcAft>
              <a:buSzPts val="1800"/>
              <a:buChar char="●"/>
            </a:pPr>
            <a:r>
              <a:rPr lang="en-US"/>
              <a:t>Rescale both the </a:t>
            </a:r>
            <a:r>
              <a:rPr lang="en-US" u="sng"/>
              <a:t>features</a:t>
            </a:r>
            <a:r>
              <a:rPr lang="en-US"/>
              <a:t> and </a:t>
            </a:r>
            <a:r>
              <a:rPr lang="en-US" u="sng"/>
              <a:t>target</a:t>
            </a:r>
            <a:r>
              <a:rPr lang="en-US"/>
              <a:t> to have:</a:t>
            </a:r>
            <a:endParaRPr/>
          </a:p>
          <a:p>
            <a:pPr marL="1828800" lvl="1" indent="-374650" algn="l" rtl="0">
              <a:lnSpc>
                <a:spcPct val="110000"/>
              </a:lnSpc>
              <a:spcBef>
                <a:spcPts val="0"/>
              </a:spcBef>
              <a:spcAft>
                <a:spcPts val="0"/>
              </a:spcAft>
              <a:buSzPts val="2300"/>
              <a:buChar char="○"/>
            </a:pPr>
            <a:r>
              <a:rPr lang="en-US" sz="1900"/>
              <a:t>mean of 0</a:t>
            </a:r>
            <a:endParaRPr sz="1900"/>
          </a:p>
          <a:p>
            <a:pPr marL="1828800" lvl="1" indent="-374650" algn="l" rtl="0">
              <a:lnSpc>
                <a:spcPct val="110000"/>
              </a:lnSpc>
              <a:spcBef>
                <a:spcPts val="0"/>
              </a:spcBef>
              <a:spcAft>
                <a:spcPts val="0"/>
              </a:spcAft>
              <a:buSzPts val="2300"/>
              <a:buChar char="○"/>
            </a:pPr>
            <a:r>
              <a:rPr lang="en-US" sz="1900"/>
              <a:t>standard deviation of 1</a:t>
            </a:r>
            <a:endParaRPr sz="1900"/>
          </a:p>
          <a:p>
            <a:pPr marL="0" lvl="0" indent="0" algn="l" rtl="0">
              <a:lnSpc>
                <a:spcPct val="110000"/>
              </a:lnSpc>
              <a:spcBef>
                <a:spcPts val="0"/>
              </a:spcBef>
              <a:spcAft>
                <a:spcPts val="0"/>
              </a:spcAft>
              <a:buNone/>
            </a:pPr>
            <a:r>
              <a:rPr lang="en-US" sz="2300"/>
              <a:t>  </a:t>
            </a:r>
            <a:endParaRPr sz="2300"/>
          </a:p>
          <a:p>
            <a:pPr marL="0" lvl="0" indent="0" algn="l" rtl="0">
              <a:lnSpc>
                <a:spcPct val="110000"/>
              </a:lnSpc>
              <a:spcBef>
                <a:spcPts val="0"/>
              </a:spcBef>
              <a:spcAft>
                <a:spcPts val="0"/>
              </a:spcAft>
              <a:buNone/>
            </a:pPr>
            <a:r>
              <a:rPr lang="en-US" sz="2300"/>
              <a:t>  Training, Testing Pipeline/Iteration</a:t>
            </a:r>
            <a:endParaRPr sz="1900"/>
          </a:p>
        </p:txBody>
      </p:sp>
      <p:sp>
        <p:nvSpPr>
          <p:cNvPr id="342" name="Google Shape;342;g15b6963ba55_0_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43" name="Google Shape;343;g15b6963ba55_0_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44" name="Google Shape;344;g15b6963ba55_0_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45" name="Google Shape;345;g15b6963ba55_0_0"/>
          <p:cNvPicPr preferRelativeResize="0"/>
          <p:nvPr/>
        </p:nvPicPr>
        <p:blipFill>
          <a:blip r:embed="rId3">
            <a:alphaModFix amt="96000"/>
          </a:blip>
          <a:stretch>
            <a:fillRect/>
          </a:stretch>
        </p:blipFill>
        <p:spPr>
          <a:xfrm>
            <a:off x="1599375" y="4073525"/>
            <a:ext cx="7734300" cy="2019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6b2c4e3f88_0_8"/>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Pre-modeling: Clustering</a:t>
            </a:r>
            <a:endParaRPr/>
          </a:p>
        </p:txBody>
      </p:sp>
      <p:sp>
        <p:nvSpPr>
          <p:cNvPr id="351" name="Google Shape;351;g16b2c4e3f88_0_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52" name="Google Shape;352;g16b2c4e3f88_0_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53" name="Google Shape;353;g16b2c4e3f88_0_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54" name="Google Shape;354;g16b2c4e3f88_0_8"/>
          <p:cNvPicPr preferRelativeResize="0"/>
          <p:nvPr/>
        </p:nvPicPr>
        <p:blipFill>
          <a:blip r:embed="rId3">
            <a:alphaModFix/>
          </a:blip>
          <a:stretch>
            <a:fillRect/>
          </a:stretch>
        </p:blipFill>
        <p:spPr>
          <a:xfrm>
            <a:off x="693413" y="1470999"/>
            <a:ext cx="10589276" cy="4948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6b2c4e3f88_0_2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Pre-modeling: Clustering</a:t>
            </a:r>
            <a:endParaRPr/>
          </a:p>
        </p:txBody>
      </p:sp>
      <p:sp>
        <p:nvSpPr>
          <p:cNvPr id="360" name="Google Shape;360;g16b2c4e3f88_0_2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61" name="Google Shape;361;g16b2c4e3f88_0_2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62" name="Google Shape;362;g16b2c4e3f88_0_2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63" name="Google Shape;363;g16b2c4e3f88_0_20"/>
          <p:cNvPicPr preferRelativeResize="0"/>
          <p:nvPr/>
        </p:nvPicPr>
        <p:blipFill>
          <a:blip r:embed="rId3">
            <a:alphaModFix/>
          </a:blip>
          <a:stretch>
            <a:fillRect/>
          </a:stretch>
        </p:blipFill>
        <p:spPr>
          <a:xfrm>
            <a:off x="1688525" y="1341450"/>
            <a:ext cx="8599050" cy="5074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C80D-4B3A-DEF1-87CC-D48415A65FA9}"/>
              </a:ext>
            </a:extLst>
          </p:cNvPr>
          <p:cNvSpPr>
            <a:spLocks noGrp="1"/>
          </p:cNvSpPr>
          <p:nvPr>
            <p:ph type="title"/>
          </p:nvPr>
        </p:nvSpPr>
        <p:spPr/>
        <p:txBody>
          <a:bodyPr/>
          <a:lstStyle/>
          <a:p>
            <a:r>
              <a:rPr lang="en-US" dirty="0"/>
              <a:t>Evaluating Clustering</a:t>
            </a:r>
          </a:p>
        </p:txBody>
      </p:sp>
      <p:sp>
        <p:nvSpPr>
          <p:cNvPr id="3" name="Text Placeholder 2">
            <a:extLst>
              <a:ext uri="{FF2B5EF4-FFF2-40B4-BE49-F238E27FC236}">
                <a16:creationId xmlns:a16="http://schemas.microsoft.com/office/drawing/2014/main" id="{66C28F88-636C-2E49-5434-26A7DCC15695}"/>
              </a:ext>
            </a:extLst>
          </p:cNvPr>
          <p:cNvSpPr>
            <a:spLocks noGrp="1"/>
          </p:cNvSpPr>
          <p:nvPr>
            <p:ph type="body" idx="1"/>
          </p:nvPr>
        </p:nvSpPr>
        <p:spPr/>
        <p:txBody>
          <a:bodyPr/>
          <a:lstStyle/>
          <a:p>
            <a:r>
              <a:rPr lang="en-US" dirty="0"/>
              <a:t>The challenge of using </a:t>
            </a:r>
            <a:r>
              <a:rPr lang="en-US" u="sng" dirty="0"/>
              <a:t>only</a:t>
            </a:r>
            <a:r>
              <a:rPr lang="en-US" dirty="0"/>
              <a:t> time series data in clustering is the lack of meaningful predictors of clusters apart from usage patterns.</a:t>
            </a:r>
          </a:p>
          <a:p>
            <a:pPr lvl="1"/>
            <a:r>
              <a:rPr lang="en-US" dirty="0"/>
              <a:t>Reality is that there are many external factors like location, usage purpose (business vs household) </a:t>
            </a:r>
            <a:r>
              <a:rPr lang="en-US" dirty="0" err="1"/>
              <a:t>etc</a:t>
            </a:r>
            <a:r>
              <a:rPr lang="en-US" dirty="0"/>
              <a:t> that are better metrics to categorize users on</a:t>
            </a:r>
          </a:p>
          <a:p>
            <a:r>
              <a:rPr lang="en-US" dirty="0"/>
              <a:t>Clustering introduces noise, increases variability and reduces accuracy of models</a:t>
            </a:r>
          </a:p>
          <a:p>
            <a:r>
              <a:rPr lang="en-US" dirty="0"/>
              <a:t>Therefore, we opted to disregard clustering in favor of targeted time series predictions for each individual user.</a:t>
            </a:r>
          </a:p>
        </p:txBody>
      </p:sp>
      <p:sp>
        <p:nvSpPr>
          <p:cNvPr id="4" name="Slide Number Placeholder 3">
            <a:extLst>
              <a:ext uri="{FF2B5EF4-FFF2-40B4-BE49-F238E27FC236}">
                <a16:creationId xmlns:a16="http://schemas.microsoft.com/office/drawing/2014/main" id="{76F56BD5-641C-92E6-3B28-7346B9E89B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45605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g16b61af4dc7_0_15"/>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Model</a:t>
            </a:r>
            <a:endParaRPr/>
          </a:p>
        </p:txBody>
      </p:sp>
      <p:sp>
        <p:nvSpPr>
          <p:cNvPr id="369" name="Google Shape;369;g16b61af4dc7_0_15"/>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70" name="Google Shape;370;g16b61af4dc7_0_15"/>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71" name="Google Shape;371;g16b61af4dc7_0_15"/>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graphicFrame>
        <p:nvGraphicFramePr>
          <p:cNvPr id="372" name="Google Shape;372;g16b61af4dc7_0_15"/>
          <p:cNvGraphicFramePr/>
          <p:nvPr/>
        </p:nvGraphicFramePr>
        <p:xfrm>
          <a:off x="609588" y="1520825"/>
          <a:ext cx="10972800" cy="4572025"/>
        </p:xfrm>
        <a:graphic>
          <a:graphicData uri="http://schemas.openxmlformats.org/drawingml/2006/table">
            <a:tbl>
              <a:tblPr bandRow="1">
                <a:noFill/>
                <a:tableStyleId>{91973054-963E-47D7-B362-8BAED827A936}</a:tableStyleId>
              </a:tblPr>
              <a:tblGrid>
                <a:gridCol w="2813575">
                  <a:extLst>
                    <a:ext uri="{9D8B030D-6E8A-4147-A177-3AD203B41FA5}">
                      <a16:colId xmlns:a16="http://schemas.microsoft.com/office/drawing/2014/main" val="20000"/>
                    </a:ext>
                  </a:extLst>
                </a:gridCol>
                <a:gridCol w="3868600">
                  <a:extLst>
                    <a:ext uri="{9D8B030D-6E8A-4147-A177-3AD203B41FA5}">
                      <a16:colId xmlns:a16="http://schemas.microsoft.com/office/drawing/2014/main" val="20001"/>
                    </a:ext>
                  </a:extLst>
                </a:gridCol>
                <a:gridCol w="4290625">
                  <a:extLst>
                    <a:ext uri="{9D8B030D-6E8A-4147-A177-3AD203B41FA5}">
                      <a16:colId xmlns:a16="http://schemas.microsoft.com/office/drawing/2014/main" val="20002"/>
                    </a:ext>
                  </a:extLst>
                </a:gridCol>
              </a:tblGrid>
              <a:tr h="641750">
                <a:tc>
                  <a:txBody>
                    <a:bodyPr/>
                    <a:lstStyle/>
                    <a:p>
                      <a:pPr marL="360045" lvl="0" indent="-360045" algn="l" rtl="0">
                        <a:lnSpc>
                          <a:spcPct val="108333"/>
                        </a:lnSpc>
                        <a:spcBef>
                          <a:spcPts val="600"/>
                        </a:spcBef>
                        <a:spcAft>
                          <a:spcPts val="600"/>
                        </a:spcAft>
                        <a:buNone/>
                      </a:pPr>
                      <a:r>
                        <a:rPr lang="en-US" sz="1800" b="1">
                          <a:solidFill>
                            <a:schemeClr val="lt1"/>
                          </a:solidFill>
                          <a:latin typeface="Play"/>
                          <a:ea typeface="Play"/>
                          <a:cs typeface="Play"/>
                          <a:sym typeface="Play"/>
                        </a:rPr>
                        <a:t>  Target</a:t>
                      </a:r>
                      <a:endParaRPr sz="1800" b="1">
                        <a:solidFill>
                          <a:schemeClr val="lt1"/>
                        </a:solidFill>
                        <a:latin typeface="Play"/>
                        <a:ea typeface="Play"/>
                        <a:cs typeface="Play"/>
                        <a:sym typeface="Play"/>
                      </a:endParaRPr>
                    </a:p>
                  </a:txBody>
                  <a:tcPr marL="68575" marR="68575" marT="0" marB="0" anchor="ctr">
                    <a:lnL w="635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tc>
                  <a:txBody>
                    <a:bodyPr/>
                    <a:lstStyle/>
                    <a:p>
                      <a:pPr marL="360045" lvl="0" indent="-360045" algn="l" rtl="0">
                        <a:lnSpc>
                          <a:spcPct val="108333"/>
                        </a:lnSpc>
                        <a:spcBef>
                          <a:spcPts val="600"/>
                        </a:spcBef>
                        <a:spcAft>
                          <a:spcPts val="600"/>
                        </a:spcAft>
                        <a:buNone/>
                      </a:pPr>
                      <a:r>
                        <a:rPr lang="en-US" sz="1800" b="1">
                          <a:solidFill>
                            <a:schemeClr val="lt1"/>
                          </a:solidFill>
                          <a:latin typeface="Play"/>
                          <a:ea typeface="Play"/>
                          <a:cs typeface="Play"/>
                          <a:sym typeface="Play"/>
                        </a:rPr>
                        <a:t>  Category</a:t>
                      </a:r>
                      <a:endParaRPr sz="1800" b="1">
                        <a:solidFill>
                          <a:schemeClr val="lt1"/>
                        </a:solidFill>
                        <a:latin typeface="Play"/>
                        <a:ea typeface="Play"/>
                        <a:cs typeface="Play"/>
                        <a:sym typeface="Play"/>
                      </a:endParaRPr>
                    </a:p>
                  </a:txBody>
                  <a:tcPr marL="68575" marR="68575" marT="0" marB="0" anchor="ctr">
                    <a:lnL w="28575"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tc>
                  <a:txBody>
                    <a:bodyPr/>
                    <a:lstStyle/>
                    <a:p>
                      <a:pPr marL="360045" lvl="0" indent="-360045" algn="l" rtl="0">
                        <a:lnSpc>
                          <a:spcPct val="108333"/>
                        </a:lnSpc>
                        <a:spcBef>
                          <a:spcPts val="600"/>
                        </a:spcBef>
                        <a:spcAft>
                          <a:spcPts val="600"/>
                        </a:spcAft>
                        <a:buNone/>
                      </a:pPr>
                      <a:r>
                        <a:rPr lang="en-US" sz="1800" b="1">
                          <a:solidFill>
                            <a:schemeClr val="lt1"/>
                          </a:solidFill>
                          <a:latin typeface="Play"/>
                          <a:ea typeface="Play"/>
                          <a:cs typeface="Play"/>
                          <a:sym typeface="Play"/>
                        </a:rPr>
                        <a:t>  Algorithms/Approach</a:t>
                      </a:r>
                      <a:endParaRPr sz="1800" b="1">
                        <a:solidFill>
                          <a:schemeClr val="lt1"/>
                        </a:solidFill>
                        <a:latin typeface="Play"/>
                        <a:ea typeface="Play"/>
                        <a:cs typeface="Play"/>
                        <a:sym typeface="Play"/>
                      </a:endParaRPr>
                    </a:p>
                  </a:txBody>
                  <a:tcPr marL="68575" marR="68575" marT="0" marB="0" anchor="ctr">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1741275">
                <a:tc>
                  <a:txBody>
                    <a:bodyPr/>
                    <a:lstStyle/>
                    <a:p>
                      <a:pPr marL="0" lvl="0" indent="0" algn="l" rtl="0">
                        <a:lnSpc>
                          <a:spcPct val="108333"/>
                        </a:lnSpc>
                        <a:spcBef>
                          <a:spcPts val="600"/>
                        </a:spcBef>
                        <a:spcAft>
                          <a:spcPts val="0"/>
                        </a:spcAft>
                        <a:buNone/>
                      </a:pPr>
                      <a:endParaRPr sz="1400">
                        <a:solidFill>
                          <a:schemeClr val="lt1"/>
                        </a:solidFill>
                        <a:latin typeface="Play"/>
                        <a:ea typeface="Play"/>
                        <a:cs typeface="Play"/>
                        <a:sym typeface="Play"/>
                      </a:endParaRPr>
                    </a:p>
                    <a:p>
                      <a:pPr marL="0" lvl="0" indent="0" algn="l" rtl="0">
                        <a:lnSpc>
                          <a:spcPct val="108333"/>
                        </a:lnSpc>
                        <a:spcBef>
                          <a:spcPts val="600"/>
                        </a:spcBef>
                        <a:spcAft>
                          <a:spcPts val="600"/>
                        </a:spcAft>
                        <a:buNone/>
                      </a:pPr>
                      <a:r>
                        <a:rPr lang="en-US" sz="1400">
                          <a:solidFill>
                            <a:schemeClr val="lt1"/>
                          </a:solidFill>
                          <a:latin typeface="Play"/>
                          <a:ea typeface="Play"/>
                          <a:cs typeface="Play"/>
                          <a:sym typeface="Play"/>
                        </a:rPr>
                        <a:t>1-day electricity load ahead</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tc>
                  <a:txBody>
                    <a:bodyPr/>
                    <a:lstStyle/>
                    <a:p>
                      <a:pPr marL="360045" lvl="0" indent="-360045" algn="l" rtl="0">
                        <a:lnSpc>
                          <a:spcPct val="108333"/>
                        </a:lnSpc>
                        <a:spcBef>
                          <a:spcPts val="600"/>
                        </a:spcBef>
                        <a:spcAft>
                          <a:spcPts val="0"/>
                        </a:spcAft>
                        <a:buNone/>
                      </a:pPr>
                      <a:endParaRPr sz="1400">
                        <a:solidFill>
                          <a:schemeClr val="lt1"/>
                        </a:solidFill>
                        <a:latin typeface="Play"/>
                        <a:ea typeface="Play"/>
                        <a:cs typeface="Play"/>
                        <a:sym typeface="Play"/>
                      </a:endParaRPr>
                    </a:p>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1-step prediction</a:t>
                      </a:r>
                      <a:endParaRPr sz="1400">
                        <a:solidFill>
                          <a:schemeClr val="lt1"/>
                        </a:solidFill>
                        <a:latin typeface="Play"/>
                        <a:ea typeface="Play"/>
                        <a:cs typeface="Play"/>
                        <a:sym typeface="Play"/>
                      </a:endParaRPr>
                    </a:p>
                  </a:txBody>
                  <a:tcPr marL="68575" marR="68575" marT="0" marB="0">
                    <a:lnL w="28575"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tc>
                  <a:txBody>
                    <a:bodyPr/>
                    <a:lstStyle/>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OLS</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Random Forest</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Gradient Boosting</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extLst>
                  <a:ext uri="{0D108BD9-81ED-4DB2-BD59-A6C34878D82A}">
                    <a16:rowId xmlns:a16="http://schemas.microsoft.com/office/drawing/2014/main" val="10001"/>
                  </a:ext>
                </a:extLst>
              </a:tr>
              <a:tr h="1094500">
                <a:tc>
                  <a:txBody>
                    <a:bodyPr/>
                    <a:lstStyle/>
                    <a:p>
                      <a:pPr marL="0" lvl="0" indent="0" algn="l" rtl="0">
                        <a:lnSpc>
                          <a:spcPct val="108333"/>
                        </a:lnSpc>
                        <a:spcBef>
                          <a:spcPts val="600"/>
                        </a:spcBef>
                        <a:spcAft>
                          <a:spcPts val="600"/>
                        </a:spcAft>
                        <a:buNone/>
                      </a:pPr>
                      <a:r>
                        <a:rPr lang="en-US" sz="1400">
                          <a:solidFill>
                            <a:schemeClr val="lt1"/>
                          </a:solidFill>
                          <a:latin typeface="Play"/>
                          <a:ea typeface="Play"/>
                          <a:cs typeface="Play"/>
                          <a:sym typeface="Play"/>
                        </a:rPr>
                        <a:t>30-day forward prediction</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A2C4C9"/>
                    </a:solidFill>
                  </a:tcPr>
                </a:tc>
                <a:tc>
                  <a:txBody>
                    <a:bodyPr/>
                    <a:lstStyle/>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1-step prediction</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N-steps prediction/forecasting</a:t>
                      </a:r>
                      <a:endParaRPr sz="1400">
                        <a:solidFill>
                          <a:schemeClr val="lt1"/>
                        </a:solidFill>
                        <a:latin typeface="Play"/>
                        <a:ea typeface="Play"/>
                        <a:cs typeface="Play"/>
                        <a:sym typeface="Play"/>
                      </a:endParaRPr>
                    </a:p>
                  </a:txBody>
                  <a:tcPr marL="68575" marR="68575" marT="0" marB="0">
                    <a:lnL w="28575"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A2C4C9"/>
                    </a:solidFill>
                  </a:tcPr>
                </a:tc>
                <a:tc>
                  <a:txBody>
                    <a:bodyPr/>
                    <a:lstStyle/>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Gradient Boosting (rolling)</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r h="1094500">
                <a:tc>
                  <a:txBody>
                    <a:bodyPr/>
                    <a:lstStyle/>
                    <a:p>
                      <a:pPr marL="0" lvl="0" indent="0" algn="l" rtl="0">
                        <a:lnSpc>
                          <a:spcPct val="108333"/>
                        </a:lnSpc>
                        <a:spcBef>
                          <a:spcPts val="600"/>
                        </a:spcBef>
                        <a:spcAft>
                          <a:spcPts val="600"/>
                        </a:spcAft>
                        <a:buNone/>
                      </a:pPr>
                      <a:r>
                        <a:rPr lang="en-US" sz="1400">
                          <a:solidFill>
                            <a:schemeClr val="lt1"/>
                          </a:solidFill>
                          <a:latin typeface="Play"/>
                          <a:ea typeface="Play"/>
                          <a:cs typeface="Play"/>
                          <a:sym typeface="Play"/>
                        </a:rPr>
                        <a:t>9-month/1-year forward prediction</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tc>
                  <a:txBody>
                    <a:bodyPr/>
                    <a:lstStyle/>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N-steps prediction/forecasting</a:t>
                      </a:r>
                      <a:endParaRPr sz="1400">
                        <a:solidFill>
                          <a:schemeClr val="lt1"/>
                        </a:solidFill>
                        <a:latin typeface="Play"/>
                        <a:ea typeface="Play"/>
                        <a:cs typeface="Play"/>
                        <a:sym typeface="Play"/>
                      </a:endParaRPr>
                    </a:p>
                  </a:txBody>
                  <a:tcPr marL="68575" marR="68575" marT="0" marB="0">
                    <a:lnL w="28575"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tc>
                  <a:txBody>
                    <a:bodyPr/>
                    <a:lstStyle/>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Prophet</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0"/>
                        </a:spcAft>
                        <a:buNone/>
                      </a:pPr>
                      <a:r>
                        <a:rPr lang="en-US" sz="1400">
                          <a:solidFill>
                            <a:schemeClr val="lt1"/>
                          </a:solidFill>
                          <a:latin typeface="Play"/>
                          <a:ea typeface="Play"/>
                          <a:cs typeface="Play"/>
                          <a:sym typeface="Play"/>
                        </a:rPr>
                        <a:t>Gradient Boosting (rolling)</a:t>
                      </a:r>
                      <a:endParaRPr sz="1400">
                        <a:solidFill>
                          <a:schemeClr val="lt1"/>
                        </a:solidFill>
                        <a:latin typeface="Play"/>
                        <a:ea typeface="Play"/>
                        <a:cs typeface="Play"/>
                        <a:sym typeface="Play"/>
                      </a:endParaRPr>
                    </a:p>
                    <a:p>
                      <a:pPr marL="360045" lvl="0" indent="-360045" algn="l" rtl="0">
                        <a:lnSpc>
                          <a:spcPct val="108333"/>
                        </a:lnSpc>
                        <a:spcBef>
                          <a:spcPts val="600"/>
                        </a:spcBef>
                        <a:spcAft>
                          <a:spcPts val="600"/>
                        </a:spcAft>
                        <a:buNone/>
                      </a:pPr>
                      <a:r>
                        <a:rPr lang="en-US" sz="1400">
                          <a:solidFill>
                            <a:schemeClr val="lt1"/>
                          </a:solidFill>
                          <a:latin typeface="Play"/>
                          <a:ea typeface="Play"/>
                          <a:cs typeface="Play"/>
                          <a:sym typeface="Play"/>
                        </a:rPr>
                        <a:t>Neural Net</a:t>
                      </a:r>
                      <a:endParaRPr sz="1400">
                        <a:solidFill>
                          <a:schemeClr val="lt1"/>
                        </a:solidFill>
                        <a:latin typeface="Play"/>
                        <a:ea typeface="Play"/>
                        <a:cs typeface="Play"/>
                        <a:sym typeface="Play"/>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76A5A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g15c699edce4_2_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Results: OLS with Clustering</a:t>
            </a:r>
            <a:endParaRPr/>
          </a:p>
        </p:txBody>
      </p:sp>
      <p:sp>
        <p:nvSpPr>
          <p:cNvPr id="378" name="Google Shape;378;g15c699edce4_2_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79" name="Google Shape;379;g15c699edce4_2_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80" name="Google Shape;380;g15c699edce4_2_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81" name="Google Shape;381;g15c699edce4_2_0"/>
          <p:cNvPicPr preferRelativeResize="0"/>
          <p:nvPr/>
        </p:nvPicPr>
        <p:blipFill>
          <a:blip r:embed="rId3">
            <a:alphaModFix/>
          </a:blip>
          <a:stretch>
            <a:fillRect/>
          </a:stretch>
        </p:blipFill>
        <p:spPr>
          <a:xfrm>
            <a:off x="5793400" y="2113200"/>
            <a:ext cx="4899750" cy="3607287"/>
          </a:xfrm>
          <a:prstGeom prst="rect">
            <a:avLst/>
          </a:prstGeom>
          <a:noFill/>
          <a:ln>
            <a:noFill/>
          </a:ln>
        </p:spPr>
      </p:pic>
      <p:pic>
        <p:nvPicPr>
          <p:cNvPr id="382" name="Google Shape;382;g15c699edce4_2_0"/>
          <p:cNvPicPr preferRelativeResize="0"/>
          <p:nvPr/>
        </p:nvPicPr>
        <p:blipFill rotWithShape="1">
          <a:blip r:embed="rId4">
            <a:alphaModFix/>
          </a:blip>
          <a:srcRect t="1603"/>
          <a:stretch/>
        </p:blipFill>
        <p:spPr>
          <a:xfrm>
            <a:off x="924889" y="2113200"/>
            <a:ext cx="4868512" cy="360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sp>
        <p:nvSpPr>
          <p:cNvPr id="387" name="Google Shape;387;g16b532653f3_0_41"/>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Results: Prophet with Clustering</a:t>
            </a:r>
            <a:endParaRPr/>
          </a:p>
        </p:txBody>
      </p:sp>
      <p:sp>
        <p:nvSpPr>
          <p:cNvPr id="388" name="Google Shape;388;g16b532653f3_0_41"/>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89" name="Google Shape;389;g16b532653f3_0_41"/>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90" name="Google Shape;390;g16b532653f3_0_41"/>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91" name="Google Shape;391;g16b532653f3_0_41"/>
          <p:cNvSpPr txBox="1"/>
          <p:nvPr/>
        </p:nvSpPr>
        <p:spPr>
          <a:xfrm>
            <a:off x="667200" y="1475525"/>
            <a:ext cx="106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ill Sans"/>
              <a:ea typeface="Gill Sans"/>
              <a:cs typeface="Gill Sans"/>
              <a:sym typeface="Gill Sans"/>
            </a:endParaRPr>
          </a:p>
        </p:txBody>
      </p:sp>
      <p:sp>
        <p:nvSpPr>
          <p:cNvPr id="392" name="Google Shape;392;g16b532653f3_0_41"/>
          <p:cNvSpPr/>
          <p:nvPr/>
        </p:nvSpPr>
        <p:spPr>
          <a:xfrm>
            <a:off x="494100" y="1306925"/>
            <a:ext cx="10861200" cy="42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3" name="Google Shape;393;g16b532653f3_0_41"/>
          <p:cNvPicPr preferRelativeResize="0"/>
          <p:nvPr/>
        </p:nvPicPr>
        <p:blipFill>
          <a:blip r:embed="rId3">
            <a:alphaModFix/>
          </a:blip>
          <a:stretch>
            <a:fillRect/>
          </a:stretch>
        </p:blipFill>
        <p:spPr>
          <a:xfrm>
            <a:off x="494100" y="1881275"/>
            <a:ext cx="5333751" cy="3441125"/>
          </a:xfrm>
          <a:prstGeom prst="rect">
            <a:avLst/>
          </a:prstGeom>
          <a:noFill/>
          <a:ln>
            <a:noFill/>
          </a:ln>
        </p:spPr>
      </p:pic>
      <p:pic>
        <p:nvPicPr>
          <p:cNvPr id="394" name="Google Shape;394;g16b532653f3_0_41"/>
          <p:cNvPicPr preferRelativeResize="0"/>
          <p:nvPr/>
        </p:nvPicPr>
        <p:blipFill>
          <a:blip r:embed="rId4">
            <a:alphaModFix/>
          </a:blip>
          <a:stretch>
            <a:fillRect/>
          </a:stretch>
        </p:blipFill>
        <p:spPr>
          <a:xfrm>
            <a:off x="5887176" y="1881275"/>
            <a:ext cx="5283549" cy="3441125"/>
          </a:xfrm>
          <a:prstGeom prst="rect">
            <a:avLst/>
          </a:prstGeom>
          <a:noFill/>
          <a:ln>
            <a:noFill/>
          </a:ln>
        </p:spPr>
      </p:pic>
      <p:sp>
        <p:nvSpPr>
          <p:cNvPr id="395" name="Google Shape;395;g16b532653f3_0_41"/>
          <p:cNvSpPr txBox="1"/>
          <p:nvPr/>
        </p:nvSpPr>
        <p:spPr>
          <a:xfrm>
            <a:off x="2448225" y="1475525"/>
            <a:ext cx="36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ill Sans"/>
                <a:ea typeface="Gill Sans"/>
                <a:cs typeface="Gill Sans"/>
                <a:sym typeface="Gill Sans"/>
              </a:rPr>
              <a:t>MT_049</a:t>
            </a:r>
            <a:endParaRPr>
              <a:latin typeface="Gill Sans"/>
              <a:ea typeface="Gill Sans"/>
              <a:cs typeface="Gill Sans"/>
              <a:sym typeface="Gill Sans"/>
            </a:endParaRPr>
          </a:p>
        </p:txBody>
      </p:sp>
      <p:sp>
        <p:nvSpPr>
          <p:cNvPr id="396" name="Google Shape;396;g16b532653f3_0_41"/>
          <p:cNvSpPr txBox="1"/>
          <p:nvPr/>
        </p:nvSpPr>
        <p:spPr>
          <a:xfrm>
            <a:off x="8323100" y="1475525"/>
            <a:ext cx="36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ill Sans"/>
                <a:ea typeface="Gill Sans"/>
                <a:cs typeface="Gill Sans"/>
                <a:sym typeface="Gill Sans"/>
              </a:rPr>
              <a:t>MT_346</a:t>
            </a:r>
            <a:endParaRPr>
              <a:latin typeface="Gill Sans"/>
              <a:ea typeface="Gill Sans"/>
              <a:cs typeface="Gill Sans"/>
              <a:sym typeface="Gill Sans"/>
            </a:endParaRPr>
          </a:p>
        </p:txBody>
      </p:sp>
      <p:sp>
        <p:nvSpPr>
          <p:cNvPr id="397" name="Google Shape;397;g16b532653f3_0_41"/>
          <p:cNvSpPr txBox="1"/>
          <p:nvPr/>
        </p:nvSpPr>
        <p:spPr>
          <a:xfrm>
            <a:off x="4323950" y="5796100"/>
            <a:ext cx="6094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lt1"/>
                </a:solidFill>
                <a:latin typeface="Gill Sans"/>
                <a:ea typeface="Gill Sans"/>
                <a:cs typeface="Gill Sans"/>
                <a:sym typeface="Gill Sans"/>
              </a:rPr>
              <a:t>Inconsistent fit, overall similar MAPE to OLS</a:t>
            </a:r>
            <a:endParaRPr sz="2300">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g16b2c4e3f88_0_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Results: Random Forest with Clustering</a:t>
            </a:r>
            <a:endParaRPr/>
          </a:p>
        </p:txBody>
      </p:sp>
      <p:sp>
        <p:nvSpPr>
          <p:cNvPr id="403" name="Google Shape;403;g16b2c4e3f88_0_0"/>
          <p:cNvSpPr txBox="1">
            <a:spLocks noGrp="1"/>
          </p:cNvSpPr>
          <p:nvPr>
            <p:ph type="body" idx="1"/>
          </p:nvPr>
        </p:nvSpPr>
        <p:spPr>
          <a:xfrm>
            <a:off x="550863" y="2113199"/>
            <a:ext cx="11090400" cy="39795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0"/>
              </a:spcBef>
              <a:spcAft>
                <a:spcPts val="0"/>
              </a:spcAft>
              <a:buSzPts val="1800"/>
              <a:buChar char="•"/>
            </a:pPr>
            <a:endParaRPr/>
          </a:p>
        </p:txBody>
      </p:sp>
      <p:sp>
        <p:nvSpPr>
          <p:cNvPr id="404" name="Google Shape;404;g16b2c4e3f88_0_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05" name="Google Shape;405;g16b2c4e3f88_0_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06" name="Google Shape;406;g16b2c4e3f88_0_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407" name="Google Shape;407;g16b2c4e3f88_0_0"/>
          <p:cNvPicPr preferRelativeResize="0"/>
          <p:nvPr/>
        </p:nvPicPr>
        <p:blipFill>
          <a:blip r:embed="rId3">
            <a:alphaModFix/>
          </a:blip>
          <a:stretch>
            <a:fillRect/>
          </a:stretch>
        </p:blipFill>
        <p:spPr>
          <a:xfrm>
            <a:off x="935038" y="2113200"/>
            <a:ext cx="4848225" cy="3590925"/>
          </a:xfrm>
          <a:prstGeom prst="rect">
            <a:avLst/>
          </a:prstGeom>
          <a:noFill/>
          <a:ln>
            <a:noFill/>
          </a:ln>
        </p:spPr>
      </p:pic>
      <p:pic>
        <p:nvPicPr>
          <p:cNvPr id="408" name="Google Shape;408;g16b2c4e3f88_0_0"/>
          <p:cNvPicPr preferRelativeResize="0"/>
          <p:nvPr/>
        </p:nvPicPr>
        <p:blipFill>
          <a:blip r:embed="rId4">
            <a:alphaModFix/>
          </a:blip>
          <a:stretch>
            <a:fillRect/>
          </a:stretch>
        </p:blipFill>
        <p:spPr>
          <a:xfrm>
            <a:off x="5783275" y="2113200"/>
            <a:ext cx="4938725" cy="359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
          <p:cNvSpPr txBox="1">
            <a:spLocks noGrp="1"/>
          </p:cNvSpPr>
          <p:nvPr>
            <p:ph type="title"/>
          </p:nvPr>
        </p:nvSpPr>
        <p:spPr>
          <a:xfrm>
            <a:off x="550864" y="29178"/>
            <a:ext cx="3565524" cy="864243"/>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4800"/>
              <a:buFont typeface="Play"/>
              <a:buNone/>
            </a:pPr>
            <a:r>
              <a:rPr lang="en-US"/>
              <a:t>Agenda</a:t>
            </a:r>
            <a:endParaRPr/>
          </a:p>
        </p:txBody>
      </p:sp>
      <p:sp>
        <p:nvSpPr>
          <p:cNvPr id="212" name="Google Shape;212;p2"/>
          <p:cNvSpPr txBox="1">
            <a:spLocks noGrp="1"/>
          </p:cNvSpPr>
          <p:nvPr>
            <p:ph type="body" idx="1"/>
          </p:nvPr>
        </p:nvSpPr>
        <p:spPr>
          <a:xfrm>
            <a:off x="550863" y="1023597"/>
            <a:ext cx="3565525" cy="3415519"/>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dirty="0"/>
              <a:t>Problem and Business Value</a:t>
            </a:r>
            <a:endParaRPr dirty="0"/>
          </a:p>
          <a:p>
            <a:pPr marL="228600" lvl="0" indent="-228600" algn="l" rtl="0">
              <a:lnSpc>
                <a:spcPct val="110000"/>
              </a:lnSpc>
              <a:spcBef>
                <a:spcPts val="1800"/>
              </a:spcBef>
              <a:spcAft>
                <a:spcPts val="0"/>
              </a:spcAft>
              <a:buClr>
                <a:schemeClr val="lt1"/>
              </a:buClr>
              <a:buSzPts val="2000"/>
              <a:buNone/>
            </a:pPr>
            <a:r>
              <a:rPr lang="en-US" dirty="0"/>
              <a:t>Process and Change Management</a:t>
            </a:r>
            <a:endParaRPr dirty="0"/>
          </a:p>
          <a:p>
            <a:pPr marL="228600" lvl="0" indent="-228600" algn="l" rtl="0">
              <a:lnSpc>
                <a:spcPct val="110000"/>
              </a:lnSpc>
              <a:spcBef>
                <a:spcPts val="1800"/>
              </a:spcBef>
              <a:spcAft>
                <a:spcPts val="0"/>
              </a:spcAft>
              <a:buClr>
                <a:schemeClr val="lt1"/>
              </a:buClr>
              <a:buSzPts val="2000"/>
              <a:buNone/>
            </a:pPr>
            <a:r>
              <a:rPr lang="en-US" dirty="0"/>
              <a:t>Project Milestones and Timeline</a:t>
            </a:r>
            <a:endParaRPr dirty="0"/>
          </a:p>
          <a:p>
            <a:pPr marL="228600" lvl="0" indent="-228600" algn="l" rtl="0">
              <a:lnSpc>
                <a:spcPct val="110000"/>
              </a:lnSpc>
              <a:spcBef>
                <a:spcPts val="1800"/>
              </a:spcBef>
              <a:spcAft>
                <a:spcPts val="0"/>
              </a:spcAft>
              <a:buClr>
                <a:schemeClr val="lt1"/>
              </a:buClr>
              <a:buSzPts val="2000"/>
              <a:buNone/>
            </a:pPr>
            <a:r>
              <a:rPr lang="en-US" dirty="0"/>
              <a:t>Data Sources</a:t>
            </a:r>
            <a:endParaRPr dirty="0"/>
          </a:p>
          <a:p>
            <a:pPr marL="228600" lvl="0" indent="-228600" algn="l" rtl="0">
              <a:lnSpc>
                <a:spcPct val="110000"/>
              </a:lnSpc>
              <a:spcBef>
                <a:spcPts val="1800"/>
              </a:spcBef>
              <a:spcAft>
                <a:spcPts val="0"/>
              </a:spcAft>
              <a:buClr>
                <a:schemeClr val="lt1"/>
              </a:buClr>
              <a:buSzPts val="2000"/>
              <a:buNone/>
            </a:pPr>
            <a:r>
              <a:rPr lang="en-US" dirty="0"/>
              <a:t>Architecture</a:t>
            </a:r>
            <a:endParaRPr dirty="0"/>
          </a:p>
          <a:p>
            <a:pPr marL="228600" lvl="0" indent="-228600" algn="l" rtl="0">
              <a:lnSpc>
                <a:spcPct val="110000"/>
              </a:lnSpc>
              <a:spcBef>
                <a:spcPts val="1800"/>
              </a:spcBef>
              <a:spcAft>
                <a:spcPts val="0"/>
              </a:spcAft>
              <a:buClr>
                <a:schemeClr val="lt1"/>
              </a:buClr>
              <a:buSzPts val="2000"/>
              <a:buNone/>
            </a:pPr>
            <a:r>
              <a:rPr lang="en-US" dirty="0"/>
              <a:t>Model</a:t>
            </a:r>
            <a:endParaRPr dirty="0"/>
          </a:p>
          <a:p>
            <a:pPr marL="228600" lvl="0" indent="-228600" algn="l" rtl="0">
              <a:lnSpc>
                <a:spcPct val="110000"/>
              </a:lnSpc>
              <a:spcBef>
                <a:spcPts val="1800"/>
              </a:spcBef>
              <a:spcAft>
                <a:spcPts val="0"/>
              </a:spcAft>
              <a:buClr>
                <a:schemeClr val="lt1"/>
              </a:buClr>
              <a:buSzPts val="2000"/>
              <a:buNone/>
            </a:pPr>
            <a:r>
              <a:rPr lang="en-US" dirty="0"/>
              <a:t>Results 1</a:t>
            </a:r>
            <a:endParaRPr dirty="0"/>
          </a:p>
          <a:p>
            <a:pPr marL="228600" lvl="0" indent="-228600" algn="l" rtl="0">
              <a:lnSpc>
                <a:spcPct val="110000"/>
              </a:lnSpc>
              <a:spcBef>
                <a:spcPts val="1800"/>
              </a:spcBef>
              <a:spcAft>
                <a:spcPts val="0"/>
              </a:spcAft>
              <a:buClr>
                <a:schemeClr val="lt1"/>
              </a:buClr>
              <a:buSzPts val="2000"/>
              <a:buNone/>
            </a:pPr>
            <a:r>
              <a:rPr lang="en-US" dirty="0"/>
              <a:t>Results 2</a:t>
            </a:r>
            <a:endParaRPr dirty="0"/>
          </a:p>
          <a:p>
            <a:pPr marL="228600" lvl="0" indent="-228600" algn="l" rtl="0">
              <a:lnSpc>
                <a:spcPct val="110000"/>
              </a:lnSpc>
              <a:spcBef>
                <a:spcPts val="1800"/>
              </a:spcBef>
              <a:spcAft>
                <a:spcPts val="0"/>
              </a:spcAft>
              <a:buClr>
                <a:schemeClr val="lt1"/>
              </a:buClr>
              <a:buSzPts val="2000"/>
              <a:buNone/>
            </a:pPr>
            <a:r>
              <a:rPr lang="en-US" dirty="0"/>
              <a:t>Results 3</a:t>
            </a:r>
            <a:endParaRPr dirty="0"/>
          </a:p>
          <a:p>
            <a:pPr marL="228600" lvl="0" indent="-228600" algn="l" rtl="0">
              <a:lnSpc>
                <a:spcPct val="110000"/>
              </a:lnSpc>
              <a:spcBef>
                <a:spcPts val="1800"/>
              </a:spcBef>
              <a:spcAft>
                <a:spcPts val="0"/>
              </a:spcAft>
              <a:buClr>
                <a:schemeClr val="lt1"/>
              </a:buClr>
              <a:buSzPts val="2000"/>
              <a:buNone/>
            </a:pPr>
            <a:r>
              <a:rPr lang="en-US" dirty="0"/>
              <a:t>Challenges and Future Steps</a:t>
            </a:r>
            <a:endParaRPr dirty="0"/>
          </a:p>
          <a:p>
            <a:pPr marL="228600" lvl="0" indent="-228600" algn="l" rtl="0">
              <a:lnSpc>
                <a:spcPct val="110000"/>
              </a:lnSpc>
              <a:spcBef>
                <a:spcPts val="1800"/>
              </a:spcBef>
              <a:spcAft>
                <a:spcPts val="0"/>
              </a:spcAft>
              <a:buClr>
                <a:schemeClr val="lt1"/>
              </a:buClr>
              <a:buSzPts val="2000"/>
              <a:buNone/>
            </a:pPr>
            <a:endParaRPr dirty="0"/>
          </a:p>
        </p:txBody>
      </p:sp>
      <p:pic>
        <p:nvPicPr>
          <p:cNvPr id="213" name="Google Shape;213;p2" descr="Digital Data"/>
          <p:cNvPicPr preferRelativeResize="0">
            <a:picLocks noGrp="1"/>
          </p:cNvPicPr>
          <p:nvPr>
            <p:ph type="pic" idx="2"/>
          </p:nvPr>
        </p:nvPicPr>
        <p:blipFill rotWithShape="1">
          <a:blip r:embed="rId3">
            <a:alphaModFix/>
          </a:blip>
          <a:srcRect/>
          <a:stretch/>
        </p:blipFill>
        <p:spPr>
          <a:xfrm>
            <a:off x="5208928" y="1596771"/>
            <a:ext cx="3448558" cy="3448558"/>
          </a:xfrm>
          <a:prstGeom prst="rect">
            <a:avLst/>
          </a:prstGeom>
          <a:solidFill>
            <a:schemeClr val="accent5"/>
          </a:solidFill>
          <a:ln>
            <a:noFill/>
          </a:ln>
        </p:spPr>
      </p:pic>
      <p:pic>
        <p:nvPicPr>
          <p:cNvPr id="214" name="Google Shape;214;p2" descr="Data Points "/>
          <p:cNvPicPr preferRelativeResize="0">
            <a:picLocks noGrp="1"/>
          </p:cNvPicPr>
          <p:nvPr>
            <p:ph type="pic" idx="3"/>
          </p:nvPr>
        </p:nvPicPr>
        <p:blipFill rotWithShape="1">
          <a:blip r:embed="rId4">
            <a:alphaModFix/>
          </a:blip>
          <a:srcRect/>
          <a:stretch/>
        </p:blipFill>
        <p:spPr>
          <a:xfrm>
            <a:off x="8918575" y="596392"/>
            <a:ext cx="2263776" cy="2263776"/>
          </a:xfrm>
          <a:prstGeom prst="rect">
            <a:avLst/>
          </a:prstGeom>
          <a:solidFill>
            <a:schemeClr val="accent5"/>
          </a:solidFill>
          <a:ln>
            <a:noFill/>
          </a:ln>
        </p:spPr>
      </p:pic>
      <p:pic>
        <p:nvPicPr>
          <p:cNvPr id="215" name="Google Shape;215;p2" descr="Data Background"/>
          <p:cNvPicPr preferRelativeResize="0">
            <a:picLocks noGrp="1"/>
          </p:cNvPicPr>
          <p:nvPr>
            <p:ph type="pic" idx="4"/>
          </p:nvPr>
        </p:nvPicPr>
        <p:blipFill rotWithShape="1">
          <a:blip r:embed="rId5">
            <a:alphaModFix/>
          </a:blip>
          <a:srcRect/>
          <a:stretch/>
        </p:blipFill>
        <p:spPr>
          <a:xfrm>
            <a:off x="9091612" y="3324733"/>
            <a:ext cx="2936876" cy="2936876"/>
          </a:xfrm>
          <a:prstGeom prst="rect">
            <a:avLst/>
          </a:prstGeom>
          <a:solidFill>
            <a:schemeClr val="accent5"/>
          </a:solidFill>
          <a:ln>
            <a:noFill/>
          </a:ln>
        </p:spPr>
      </p:pic>
      <p:sp>
        <p:nvSpPr>
          <p:cNvPr id="216" name="Google Shape;216;p2"/>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Sunday, October 16, 2022</a:t>
            </a:r>
            <a:endParaRPr/>
          </a:p>
        </p:txBody>
      </p:sp>
      <p:sp>
        <p:nvSpPr>
          <p:cNvPr id="217" name="Google Shape;217;p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Electricity loads dataset prediction team XXXX</a:t>
            </a:r>
            <a:endParaRPr/>
          </a:p>
        </p:txBody>
      </p:sp>
      <p:sp>
        <p:nvSpPr>
          <p:cNvPr id="218" name="Google Shape;218;p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sp>
        <p:nvSpPr>
          <p:cNvPr id="414" name="Google Shape;414;g16b532653f3_0_8"/>
          <p:cNvSpPr txBox="1">
            <a:spLocks noGrp="1"/>
          </p:cNvSpPr>
          <p:nvPr>
            <p:ph type="title"/>
          </p:nvPr>
        </p:nvSpPr>
        <p:spPr>
          <a:xfrm>
            <a:off x="550287" y="549275"/>
            <a:ext cx="11091600" cy="133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Results: XGBoost with Clustering</a:t>
            </a:r>
            <a:endParaRPr/>
          </a:p>
        </p:txBody>
      </p:sp>
      <p:sp>
        <p:nvSpPr>
          <p:cNvPr id="415" name="Google Shape;415;g16b532653f3_0_8"/>
          <p:cNvSpPr txBox="1">
            <a:spLocks noGrp="1"/>
          </p:cNvSpPr>
          <p:nvPr>
            <p:ph type="body" idx="1"/>
          </p:nvPr>
        </p:nvSpPr>
        <p:spPr>
          <a:xfrm>
            <a:off x="550863" y="2113199"/>
            <a:ext cx="11090400" cy="3979500"/>
          </a:xfrm>
          <a:prstGeom prst="rect">
            <a:avLst/>
          </a:prstGeom>
        </p:spPr>
        <p:txBody>
          <a:bodyPr spcFirstLastPara="1" wrap="square" lIns="0" tIns="0" rIns="0" bIns="0" anchor="t" anchorCtr="0">
            <a:noAutofit/>
          </a:bodyPr>
          <a:lstStyle/>
          <a:p>
            <a:pPr marL="0" lvl="0" indent="0" algn="l" rtl="0">
              <a:spcBef>
                <a:spcPts val="1000"/>
              </a:spcBef>
              <a:spcAft>
                <a:spcPts val="800"/>
              </a:spcAft>
              <a:buNone/>
            </a:pPr>
            <a:endParaRPr/>
          </a:p>
        </p:txBody>
      </p:sp>
      <p:sp>
        <p:nvSpPr>
          <p:cNvPr id="416" name="Google Shape;416;g16b532653f3_0_8"/>
          <p:cNvSpPr txBox="1">
            <a:spLocks noGrp="1"/>
          </p:cNvSpPr>
          <p:nvPr>
            <p:ph type="sldNum" idx="12"/>
          </p:nvPr>
        </p:nvSpPr>
        <p:spPr>
          <a:xfrm>
            <a:off x="9948863" y="6507212"/>
            <a:ext cx="1692300" cy="15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417" name="Google Shape;417;g16b532653f3_0_8"/>
          <p:cNvSpPr/>
          <p:nvPr/>
        </p:nvSpPr>
        <p:spPr>
          <a:xfrm>
            <a:off x="206750" y="1881275"/>
            <a:ext cx="3853800" cy="2921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8" name="Google Shape;418;g16b532653f3_0_8"/>
          <p:cNvPicPr preferRelativeResize="0"/>
          <p:nvPr/>
        </p:nvPicPr>
        <p:blipFill>
          <a:blip r:embed="rId3">
            <a:alphaModFix/>
          </a:blip>
          <a:stretch>
            <a:fillRect/>
          </a:stretch>
        </p:blipFill>
        <p:spPr>
          <a:xfrm>
            <a:off x="278603" y="1922485"/>
            <a:ext cx="3713725" cy="2749902"/>
          </a:xfrm>
          <a:prstGeom prst="rect">
            <a:avLst/>
          </a:prstGeom>
          <a:noFill/>
          <a:ln>
            <a:noFill/>
          </a:ln>
        </p:spPr>
      </p:pic>
      <p:pic>
        <p:nvPicPr>
          <p:cNvPr id="419" name="Google Shape;419;g16b532653f3_0_8"/>
          <p:cNvPicPr preferRelativeResize="0"/>
          <p:nvPr/>
        </p:nvPicPr>
        <p:blipFill>
          <a:blip r:embed="rId4">
            <a:alphaModFix/>
          </a:blip>
          <a:stretch>
            <a:fillRect/>
          </a:stretch>
        </p:blipFill>
        <p:spPr>
          <a:xfrm>
            <a:off x="4060550" y="1881275"/>
            <a:ext cx="3944698" cy="2921700"/>
          </a:xfrm>
          <a:prstGeom prst="rect">
            <a:avLst/>
          </a:prstGeom>
          <a:noFill/>
          <a:ln>
            <a:noFill/>
          </a:ln>
        </p:spPr>
      </p:pic>
      <p:sp>
        <p:nvSpPr>
          <p:cNvPr id="420" name="Google Shape;420;g16b532653f3_0_8"/>
          <p:cNvSpPr/>
          <p:nvPr/>
        </p:nvSpPr>
        <p:spPr>
          <a:xfrm>
            <a:off x="8005088" y="1875132"/>
            <a:ext cx="4125900" cy="293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g16b532653f3_0_8"/>
          <p:cNvPicPr preferRelativeResize="0"/>
          <p:nvPr/>
        </p:nvPicPr>
        <p:blipFill>
          <a:blip r:embed="rId5">
            <a:alphaModFix/>
          </a:blip>
          <a:stretch>
            <a:fillRect/>
          </a:stretch>
        </p:blipFill>
        <p:spPr>
          <a:xfrm>
            <a:off x="7998309" y="2207237"/>
            <a:ext cx="4125564" cy="2611166"/>
          </a:xfrm>
          <a:prstGeom prst="rect">
            <a:avLst/>
          </a:prstGeom>
          <a:noFill/>
          <a:ln>
            <a:noFill/>
          </a:ln>
        </p:spPr>
      </p:pic>
      <p:sp>
        <p:nvSpPr>
          <p:cNvPr id="422" name="Google Shape;422;g16b532653f3_0_8"/>
          <p:cNvSpPr txBox="1"/>
          <p:nvPr/>
        </p:nvSpPr>
        <p:spPr>
          <a:xfrm>
            <a:off x="8600808" y="1813325"/>
            <a:ext cx="4156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Gill Sans"/>
                <a:ea typeface="Gill Sans"/>
                <a:cs typeface="Gill Sans"/>
                <a:sym typeface="Gill Sans"/>
              </a:rPr>
              <a:t>Prediction on Testing with XGBoost for user = MT_049</a:t>
            </a:r>
            <a:endParaRPr sz="1000">
              <a:latin typeface="Gill Sans"/>
              <a:ea typeface="Gill Sans"/>
              <a:cs typeface="Gill Sans"/>
              <a:sym typeface="Gill Sans"/>
            </a:endParaRPr>
          </a:p>
          <a:p>
            <a:pPr marL="0" lvl="0" indent="0" algn="l" rtl="0">
              <a:spcBef>
                <a:spcPts val="0"/>
              </a:spcBef>
              <a:spcAft>
                <a:spcPts val="0"/>
              </a:spcAft>
              <a:buNone/>
            </a:pPr>
            <a:endParaRPr>
              <a:latin typeface="Gill Sans"/>
              <a:ea typeface="Gill Sans"/>
              <a:cs typeface="Gill Sans"/>
              <a:sym typeface="Gill Sans"/>
            </a:endParaRPr>
          </a:p>
        </p:txBody>
      </p:sp>
      <p:sp>
        <p:nvSpPr>
          <p:cNvPr id="423" name="Google Shape;423;g16b532653f3_0_8"/>
          <p:cNvSpPr txBox="1"/>
          <p:nvPr/>
        </p:nvSpPr>
        <p:spPr>
          <a:xfrm>
            <a:off x="2200450" y="5145100"/>
            <a:ext cx="7172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latin typeface="Gill Sans"/>
                <a:ea typeface="Gill Sans"/>
                <a:cs typeface="Gill Sans"/>
                <a:sym typeface="Gill Sans"/>
              </a:rPr>
              <a:t>Similar performance to Random Forest</a:t>
            </a:r>
            <a:endParaRPr sz="3000">
              <a:solidFill>
                <a:schemeClr val="lt1"/>
              </a:solidFill>
              <a:latin typeface="Gill Sans"/>
              <a:ea typeface="Gill Sans"/>
              <a:cs typeface="Gill Sans"/>
              <a:sym typeface="Gill Sans"/>
            </a:endParaRPr>
          </a:p>
          <a:p>
            <a:pPr marL="0" lvl="0" indent="0" algn="l" rtl="0">
              <a:spcBef>
                <a:spcPts val="0"/>
              </a:spcBef>
              <a:spcAft>
                <a:spcPts val="0"/>
              </a:spcAft>
              <a:buNone/>
            </a:pPr>
            <a:r>
              <a:rPr lang="en-US" sz="3000">
                <a:solidFill>
                  <a:schemeClr val="lt1"/>
                </a:solidFill>
                <a:latin typeface="Gill Sans"/>
                <a:ea typeface="Gill Sans"/>
                <a:cs typeface="Gill Sans"/>
                <a:sym typeface="Gill Sans"/>
              </a:rPr>
              <a:t>Fastest to train and predict by far!</a:t>
            </a:r>
            <a:endParaRPr sz="3000">
              <a:solidFill>
                <a:schemeClr val="lt1"/>
              </a:solidFill>
              <a:latin typeface="Gill Sans"/>
              <a:ea typeface="Gill Sans"/>
              <a:cs typeface="Gill Sans"/>
              <a:sym typeface="Gill Sans"/>
            </a:endParaRPr>
          </a:p>
        </p:txBody>
      </p:sp>
      <p:sp>
        <p:nvSpPr>
          <p:cNvPr id="424" name="Google Shape;424;g16b532653f3_0_8"/>
          <p:cNvSpPr txBox="1"/>
          <p:nvPr/>
        </p:nvSpPr>
        <p:spPr>
          <a:xfrm>
            <a:off x="5325625" y="1429875"/>
            <a:ext cx="311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Gill Sans"/>
                <a:ea typeface="Gill Sans"/>
                <a:cs typeface="Gill Sans"/>
                <a:sym typeface="Gill Sans"/>
              </a:rPr>
              <a:t>Compare RF to XGB</a:t>
            </a:r>
            <a:endParaRPr sz="2000">
              <a:solidFill>
                <a:schemeClr val="lt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28"/>
        <p:cNvGrpSpPr/>
        <p:nvPr/>
      </p:nvGrpSpPr>
      <p:grpSpPr>
        <a:xfrm>
          <a:off x="0" y="0"/>
          <a:ext cx="0" cy="0"/>
          <a:chOff x="0" y="0"/>
          <a:chExt cx="0" cy="0"/>
        </a:xfrm>
      </p:grpSpPr>
      <p:sp>
        <p:nvSpPr>
          <p:cNvPr id="429" name="Google Shape;429;g16b2c4e3f88_0_4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Results: Single-step LSTM</a:t>
            </a:r>
            <a:endParaRPr/>
          </a:p>
        </p:txBody>
      </p:sp>
      <p:sp>
        <p:nvSpPr>
          <p:cNvPr id="430" name="Google Shape;430;g16b2c4e3f88_0_4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31" name="Google Shape;431;g16b2c4e3f88_0_4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32" name="Google Shape;432;g16b2c4e3f88_0_4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433" name="Google Shape;433;g16b2c4e3f88_0_40"/>
          <p:cNvPicPr preferRelativeResize="0"/>
          <p:nvPr/>
        </p:nvPicPr>
        <p:blipFill>
          <a:blip r:embed="rId3">
            <a:alphaModFix/>
          </a:blip>
          <a:stretch>
            <a:fillRect/>
          </a:stretch>
        </p:blipFill>
        <p:spPr>
          <a:xfrm>
            <a:off x="2688600" y="1814984"/>
            <a:ext cx="6379200" cy="42834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g16b2c4e3f88_0_52"/>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Results: Multi-step LSTM</a:t>
            </a:r>
            <a:endParaRPr/>
          </a:p>
        </p:txBody>
      </p:sp>
      <p:sp>
        <p:nvSpPr>
          <p:cNvPr id="439" name="Google Shape;439;g16b2c4e3f88_0_52"/>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40" name="Google Shape;440;g16b2c4e3f88_0_52"/>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41" name="Google Shape;441;g16b2c4e3f88_0_52"/>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442" name="Google Shape;442;g16b2c4e3f88_0_52"/>
          <p:cNvPicPr preferRelativeResize="0"/>
          <p:nvPr/>
        </p:nvPicPr>
        <p:blipFill>
          <a:blip r:embed="rId3">
            <a:alphaModFix/>
          </a:blip>
          <a:stretch>
            <a:fillRect/>
          </a:stretch>
        </p:blipFill>
        <p:spPr>
          <a:xfrm>
            <a:off x="2688600" y="1814982"/>
            <a:ext cx="6379200" cy="42834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g15c699edce4_2_8"/>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Future steps</a:t>
            </a:r>
            <a:endParaRPr/>
          </a:p>
        </p:txBody>
      </p:sp>
      <p:sp>
        <p:nvSpPr>
          <p:cNvPr id="448" name="Google Shape;448;g15c699edce4_2_8"/>
          <p:cNvSpPr txBox="1">
            <a:spLocks noGrp="1"/>
          </p:cNvSpPr>
          <p:nvPr>
            <p:ph type="body" idx="1"/>
          </p:nvPr>
        </p:nvSpPr>
        <p:spPr>
          <a:xfrm>
            <a:off x="550863" y="2113199"/>
            <a:ext cx="11090400" cy="39795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0"/>
              </a:spcBef>
              <a:spcAft>
                <a:spcPts val="0"/>
              </a:spcAft>
              <a:buSzPts val="1800"/>
              <a:buChar char="•"/>
            </a:pPr>
            <a:r>
              <a:rPr lang="en-US"/>
              <a:t>Clustering with more user information</a:t>
            </a:r>
            <a:endParaRPr/>
          </a:p>
          <a:p>
            <a:pPr marL="914400" lvl="1" indent="-342900" algn="l" rtl="0">
              <a:lnSpc>
                <a:spcPct val="110000"/>
              </a:lnSpc>
              <a:spcBef>
                <a:spcPts val="0"/>
              </a:spcBef>
              <a:spcAft>
                <a:spcPts val="0"/>
              </a:spcAft>
              <a:buSzPts val="1800"/>
              <a:buChar char="•"/>
            </a:pPr>
            <a:r>
              <a:rPr lang="en-US"/>
              <a:t>location (ex. Northern/Southern Hemisphere)</a:t>
            </a:r>
            <a:endParaRPr/>
          </a:p>
          <a:p>
            <a:pPr marL="914400" lvl="1" indent="-342900" algn="l" rtl="0">
              <a:lnSpc>
                <a:spcPct val="110000"/>
              </a:lnSpc>
              <a:spcBef>
                <a:spcPts val="0"/>
              </a:spcBef>
              <a:spcAft>
                <a:spcPts val="0"/>
              </a:spcAft>
              <a:buSzPts val="1800"/>
              <a:buChar char="•"/>
            </a:pPr>
            <a:r>
              <a:rPr lang="en-US"/>
              <a:t>diverse user with more trends</a:t>
            </a:r>
            <a:endParaRPr/>
          </a:p>
          <a:p>
            <a:pPr marL="457200" lvl="0" indent="-342900" algn="l" rtl="0">
              <a:lnSpc>
                <a:spcPct val="110000"/>
              </a:lnSpc>
              <a:spcBef>
                <a:spcPts val="0"/>
              </a:spcBef>
              <a:spcAft>
                <a:spcPts val="0"/>
              </a:spcAft>
              <a:buSzPts val="1800"/>
              <a:buChar char="•"/>
            </a:pPr>
            <a:r>
              <a:rPr lang="en-US"/>
              <a:t>Holiday/event feature engineering </a:t>
            </a:r>
            <a:endParaRPr/>
          </a:p>
          <a:p>
            <a:pPr marL="914400" lvl="1" indent="-342900" algn="l" rtl="0">
              <a:lnSpc>
                <a:spcPct val="110000"/>
              </a:lnSpc>
              <a:spcBef>
                <a:spcPts val="0"/>
              </a:spcBef>
              <a:spcAft>
                <a:spcPts val="0"/>
              </a:spcAft>
              <a:buSzPts val="1800"/>
              <a:buChar char="•"/>
            </a:pPr>
            <a:r>
              <a:rPr lang="en-US"/>
              <a:t>Olympic Sports</a:t>
            </a:r>
            <a:endParaRPr/>
          </a:p>
          <a:p>
            <a:pPr marL="914400" lvl="1" indent="-342900" algn="l" rtl="0">
              <a:lnSpc>
                <a:spcPct val="110000"/>
              </a:lnSpc>
              <a:spcBef>
                <a:spcPts val="0"/>
              </a:spcBef>
              <a:spcAft>
                <a:spcPts val="0"/>
              </a:spcAft>
              <a:buSzPts val="1800"/>
              <a:buChar char="•"/>
            </a:pPr>
            <a:r>
              <a:rPr lang="en-US"/>
              <a:t>Christmas, Thanksgiving</a:t>
            </a:r>
            <a:endParaRPr/>
          </a:p>
          <a:p>
            <a:pPr marL="457200" lvl="0" indent="-342900" algn="l" rtl="0">
              <a:lnSpc>
                <a:spcPct val="110000"/>
              </a:lnSpc>
              <a:spcBef>
                <a:spcPts val="0"/>
              </a:spcBef>
              <a:spcAft>
                <a:spcPts val="0"/>
              </a:spcAft>
              <a:buSzPts val="1800"/>
              <a:buChar char="•"/>
            </a:pPr>
            <a:r>
              <a:rPr lang="en-US"/>
              <a:t>Sophisticated model training </a:t>
            </a:r>
            <a:endParaRPr/>
          </a:p>
          <a:p>
            <a:pPr marL="914400" lvl="1" indent="-342900" algn="l" rtl="0">
              <a:lnSpc>
                <a:spcPct val="110000"/>
              </a:lnSpc>
              <a:spcBef>
                <a:spcPts val="0"/>
              </a:spcBef>
              <a:spcAft>
                <a:spcPts val="0"/>
              </a:spcAft>
              <a:buSzPts val="1800"/>
              <a:buChar char="•"/>
            </a:pPr>
            <a:r>
              <a:rPr lang="en-US"/>
              <a:t>Increase model complexity by adding NN layers</a:t>
            </a:r>
            <a:endParaRPr/>
          </a:p>
          <a:p>
            <a:pPr marL="457200" lvl="0" indent="-342900" algn="l" rtl="0">
              <a:lnSpc>
                <a:spcPct val="110000"/>
              </a:lnSpc>
              <a:spcBef>
                <a:spcPts val="0"/>
              </a:spcBef>
              <a:spcAft>
                <a:spcPts val="0"/>
              </a:spcAft>
              <a:buSzPts val="1800"/>
              <a:buChar char="•"/>
            </a:pPr>
            <a:r>
              <a:rPr lang="en-US"/>
              <a:t>Work with 15-min interval </a:t>
            </a:r>
            <a:endParaRPr/>
          </a:p>
          <a:p>
            <a:pPr marL="0" lvl="0" indent="0" algn="l" rtl="0">
              <a:lnSpc>
                <a:spcPct val="110000"/>
              </a:lnSpc>
              <a:spcBef>
                <a:spcPts val="0"/>
              </a:spcBef>
              <a:spcAft>
                <a:spcPts val="0"/>
              </a:spcAft>
              <a:buNone/>
            </a:pPr>
            <a:endParaRPr/>
          </a:p>
          <a:p>
            <a:pPr marL="0" lvl="0" indent="0" algn="l" rtl="0">
              <a:lnSpc>
                <a:spcPct val="110000"/>
              </a:lnSpc>
              <a:spcBef>
                <a:spcPts val="0"/>
              </a:spcBef>
              <a:spcAft>
                <a:spcPts val="0"/>
              </a:spcAft>
              <a:buNone/>
            </a:pPr>
            <a:endParaRPr/>
          </a:p>
          <a:p>
            <a:pPr marL="457200" lvl="0" indent="0" algn="l" rtl="0">
              <a:lnSpc>
                <a:spcPct val="110000"/>
              </a:lnSpc>
              <a:spcBef>
                <a:spcPts val="0"/>
              </a:spcBef>
              <a:spcAft>
                <a:spcPts val="0"/>
              </a:spcAft>
              <a:buNone/>
            </a:pPr>
            <a:endParaRPr/>
          </a:p>
        </p:txBody>
      </p:sp>
      <p:sp>
        <p:nvSpPr>
          <p:cNvPr id="449" name="Google Shape;449;g15c699edce4_2_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50" name="Google Shape;450;g15c699edce4_2_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51" name="Google Shape;451;g15c699edce4_2_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g16b532653f3_0_0"/>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End</a:t>
            </a:r>
            <a:endParaRPr/>
          </a:p>
        </p:txBody>
      </p:sp>
      <p:sp>
        <p:nvSpPr>
          <p:cNvPr id="457" name="Google Shape;457;g16b532653f3_0_0"/>
          <p:cNvSpPr txBox="1">
            <a:spLocks noGrp="1"/>
          </p:cNvSpPr>
          <p:nvPr>
            <p:ph type="body" idx="1"/>
          </p:nvPr>
        </p:nvSpPr>
        <p:spPr>
          <a:xfrm>
            <a:off x="550863" y="2113199"/>
            <a:ext cx="11090400" cy="3979500"/>
          </a:xfrm>
          <a:prstGeom prst="rect">
            <a:avLst/>
          </a:prstGeom>
          <a:noFill/>
          <a:ln>
            <a:noFill/>
          </a:ln>
        </p:spPr>
        <p:txBody>
          <a:bodyPr spcFirstLastPara="1" wrap="square" lIns="0" tIns="0" rIns="0" bIns="0" anchor="t" anchorCtr="0">
            <a:noAutofit/>
          </a:bodyPr>
          <a:lstStyle/>
          <a:p>
            <a:pPr marL="457200" lvl="0" indent="-400050" algn="l" rtl="0">
              <a:lnSpc>
                <a:spcPct val="110000"/>
              </a:lnSpc>
              <a:spcBef>
                <a:spcPts val="0"/>
              </a:spcBef>
              <a:spcAft>
                <a:spcPts val="0"/>
              </a:spcAft>
              <a:buSzPts val="2700"/>
              <a:buChar char="•"/>
            </a:pPr>
            <a:r>
              <a:rPr lang="en-US" sz="2900"/>
              <a:t>Best performance: Gradient Boosting</a:t>
            </a:r>
            <a:endParaRPr sz="2900"/>
          </a:p>
          <a:p>
            <a:pPr marL="457200" lvl="0" indent="-400050" algn="l" rtl="0">
              <a:lnSpc>
                <a:spcPct val="110000"/>
              </a:lnSpc>
              <a:spcBef>
                <a:spcPts val="0"/>
              </a:spcBef>
              <a:spcAft>
                <a:spcPts val="0"/>
              </a:spcAft>
              <a:buSzPts val="2700"/>
              <a:buChar char="•"/>
            </a:pPr>
            <a:r>
              <a:rPr lang="en-US" sz="2900"/>
              <a:t>Worst performance: Prophet</a:t>
            </a:r>
            <a:endParaRPr sz="2900"/>
          </a:p>
          <a:p>
            <a:pPr marL="457200" lvl="0" indent="-400050" algn="l" rtl="0">
              <a:lnSpc>
                <a:spcPct val="110000"/>
              </a:lnSpc>
              <a:spcBef>
                <a:spcPts val="0"/>
              </a:spcBef>
              <a:spcAft>
                <a:spcPts val="0"/>
              </a:spcAft>
              <a:buSzPts val="2700"/>
              <a:buChar char="•"/>
            </a:pPr>
            <a:r>
              <a:rPr lang="en-US" sz="2900"/>
              <a:t>Least training time: Gradient Boosting (untuned)</a:t>
            </a:r>
            <a:endParaRPr sz="2900"/>
          </a:p>
          <a:p>
            <a:pPr marL="457200" lvl="0" indent="-400050" algn="l" rtl="0">
              <a:lnSpc>
                <a:spcPct val="110000"/>
              </a:lnSpc>
              <a:spcBef>
                <a:spcPts val="0"/>
              </a:spcBef>
              <a:spcAft>
                <a:spcPts val="0"/>
              </a:spcAft>
              <a:buSzPts val="2700"/>
              <a:buChar char="•"/>
            </a:pPr>
            <a:r>
              <a:rPr lang="en-US" sz="2900"/>
              <a:t>Largest training time: Neural Network</a:t>
            </a:r>
            <a:endParaRPr sz="2900"/>
          </a:p>
        </p:txBody>
      </p:sp>
      <p:sp>
        <p:nvSpPr>
          <p:cNvPr id="458" name="Google Shape;458;g16b532653f3_0_0"/>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59" name="Google Shape;459;g16b532653f3_0_0"/>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60" name="Google Shape;460;g16b532653f3_0_0"/>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2"/>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Handover Rolling MAPE</a:t>
            </a:r>
            <a:endParaRPr dirty="0"/>
          </a:p>
        </p:txBody>
      </p:sp>
      <p:sp>
        <p:nvSpPr>
          <p:cNvPr id="466" name="Google Shape;466;p1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67" name="Google Shape;467;p1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68" name="Google Shape;468;p1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graphicFrame>
        <p:nvGraphicFramePr>
          <p:cNvPr id="469" name="Google Shape;469;p12"/>
          <p:cNvGraphicFramePr/>
          <p:nvPr>
            <p:extLst>
              <p:ext uri="{D42A27DB-BD31-4B8C-83A1-F6EECF244321}">
                <p14:modId xmlns:p14="http://schemas.microsoft.com/office/powerpoint/2010/main" val="95403977"/>
              </p:ext>
            </p:extLst>
          </p:nvPr>
        </p:nvGraphicFramePr>
        <p:xfrm>
          <a:off x="1132850" y="1618789"/>
          <a:ext cx="7882564" cy="3540356"/>
        </p:xfrm>
        <a:graphic>
          <a:graphicData uri="http://schemas.openxmlformats.org/drawingml/2006/table">
            <a:tbl>
              <a:tblPr>
                <a:noFill/>
                <a:tableStyleId>{72C426C5-D353-4672-B824-07F94487EDC7}</a:tableStyleId>
              </a:tblPr>
              <a:tblGrid>
                <a:gridCol w="1970641">
                  <a:extLst>
                    <a:ext uri="{9D8B030D-6E8A-4147-A177-3AD203B41FA5}">
                      <a16:colId xmlns:a16="http://schemas.microsoft.com/office/drawing/2014/main" val="20000"/>
                    </a:ext>
                  </a:extLst>
                </a:gridCol>
                <a:gridCol w="1970641">
                  <a:extLst>
                    <a:ext uri="{9D8B030D-6E8A-4147-A177-3AD203B41FA5}">
                      <a16:colId xmlns:a16="http://schemas.microsoft.com/office/drawing/2014/main" val="20001"/>
                    </a:ext>
                  </a:extLst>
                </a:gridCol>
                <a:gridCol w="1970641">
                  <a:extLst>
                    <a:ext uri="{9D8B030D-6E8A-4147-A177-3AD203B41FA5}">
                      <a16:colId xmlns:a16="http://schemas.microsoft.com/office/drawing/2014/main" val="20002"/>
                    </a:ext>
                  </a:extLst>
                </a:gridCol>
                <a:gridCol w="1970641">
                  <a:extLst>
                    <a:ext uri="{9D8B030D-6E8A-4147-A177-3AD203B41FA5}">
                      <a16:colId xmlns:a16="http://schemas.microsoft.com/office/drawing/2014/main" val="20003"/>
                    </a:ext>
                  </a:extLst>
                </a:gridCol>
              </a:tblGrid>
              <a:tr h="670208">
                <a:tc>
                  <a:txBody>
                    <a:bodyPr/>
                    <a:lstStyle/>
                    <a:p>
                      <a:pPr marL="0" lvl="0" indent="0" algn="ctr" rtl="0">
                        <a:spcBef>
                          <a:spcPts val="0"/>
                        </a:spcBef>
                        <a:spcAft>
                          <a:spcPts val="0"/>
                        </a:spcAft>
                        <a:buNone/>
                      </a:pPr>
                      <a:r>
                        <a:rPr lang="en-US" sz="1900">
                          <a:solidFill>
                            <a:schemeClr val="lt1"/>
                          </a:solidFill>
                          <a:latin typeface="Play"/>
                          <a:ea typeface="Play"/>
                          <a:cs typeface="Play"/>
                          <a:sym typeface="Play"/>
                        </a:rPr>
                        <a:t>Rolling MAPE</a:t>
                      </a:r>
                      <a:endParaRPr sz="1900">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tc>
                  <a:txBody>
                    <a:bodyPr/>
                    <a:lstStyle/>
                    <a:p>
                      <a:pPr marL="0" lvl="0" indent="0" algn="ctr" rtl="0">
                        <a:spcBef>
                          <a:spcPts val="0"/>
                        </a:spcBef>
                        <a:spcAft>
                          <a:spcPts val="0"/>
                        </a:spcAft>
                        <a:buNone/>
                      </a:pPr>
                      <a:r>
                        <a:rPr lang="en-US" sz="1900" b="1">
                          <a:solidFill>
                            <a:schemeClr val="lt1"/>
                          </a:solidFill>
                          <a:latin typeface="Play"/>
                          <a:ea typeface="Play"/>
                          <a:cs typeface="Play"/>
                          <a:sym typeface="Play"/>
                        </a:rPr>
                        <a:t>1st 3-months</a:t>
                      </a:r>
                      <a:endParaRPr sz="1900" b="1">
                        <a:solidFill>
                          <a:schemeClr val="lt1"/>
                        </a:solidFill>
                        <a:latin typeface="Play"/>
                        <a:ea typeface="Play"/>
                        <a:cs typeface="Play"/>
                        <a:sym typeface="Play"/>
                      </a:endParaRPr>
                    </a:p>
                  </a:txBody>
                  <a:tcPr marL="50426" marR="50426" marT="50426" marB="50426"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tc>
                  <a:txBody>
                    <a:bodyPr/>
                    <a:lstStyle/>
                    <a:p>
                      <a:pPr marL="0" lvl="0" indent="0" algn="ctr" rtl="0">
                        <a:spcBef>
                          <a:spcPts val="0"/>
                        </a:spcBef>
                        <a:spcAft>
                          <a:spcPts val="0"/>
                        </a:spcAft>
                        <a:buNone/>
                      </a:pPr>
                      <a:r>
                        <a:rPr lang="en-US" sz="1900" b="1">
                          <a:solidFill>
                            <a:schemeClr val="lt1"/>
                          </a:solidFill>
                          <a:latin typeface="Play"/>
                          <a:ea typeface="Play"/>
                          <a:cs typeface="Play"/>
                          <a:sym typeface="Play"/>
                        </a:rPr>
                        <a:t>2nd 3-months</a:t>
                      </a:r>
                      <a:endParaRPr sz="1900" b="1">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tc>
                  <a:txBody>
                    <a:bodyPr/>
                    <a:lstStyle/>
                    <a:p>
                      <a:pPr marL="0" lvl="0" indent="0" algn="ctr" rtl="0">
                        <a:spcBef>
                          <a:spcPts val="0"/>
                        </a:spcBef>
                        <a:spcAft>
                          <a:spcPts val="0"/>
                        </a:spcAft>
                        <a:buNone/>
                      </a:pPr>
                      <a:r>
                        <a:rPr lang="en-US" sz="1900" b="1">
                          <a:solidFill>
                            <a:schemeClr val="lt1"/>
                          </a:solidFill>
                          <a:latin typeface="Play"/>
                          <a:ea typeface="Play"/>
                          <a:cs typeface="Play"/>
                          <a:sym typeface="Play"/>
                        </a:rPr>
                        <a:t>3rd 3-months</a:t>
                      </a:r>
                      <a:endParaRPr sz="1900" b="1">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717537">
                <a:tc>
                  <a:txBody>
                    <a:bodyPr/>
                    <a:lstStyle/>
                    <a:p>
                      <a:pPr marL="0" lvl="0" indent="0" algn="l" rtl="0">
                        <a:spcBef>
                          <a:spcPts val="0"/>
                        </a:spcBef>
                        <a:spcAft>
                          <a:spcPts val="0"/>
                        </a:spcAft>
                        <a:buNone/>
                      </a:pPr>
                      <a:r>
                        <a:rPr lang="en-US" sz="1400">
                          <a:solidFill>
                            <a:schemeClr val="lt1"/>
                          </a:solidFill>
                          <a:latin typeface="Play"/>
                          <a:ea typeface="Play"/>
                          <a:cs typeface="Play"/>
                          <a:sym typeface="Play"/>
                        </a:rPr>
                        <a:t>  Prophet</a:t>
                      </a:r>
                      <a:endParaRPr sz="1400">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2.0450</a:t>
                      </a:r>
                      <a:endParaRPr sz="1400">
                        <a:solidFill>
                          <a:schemeClr val="lt1"/>
                        </a:solidFill>
                        <a:latin typeface="Courier New"/>
                        <a:ea typeface="Courier New"/>
                        <a:cs typeface="Courier New"/>
                        <a:sym typeface="Courier New"/>
                      </a:endParaRPr>
                    </a:p>
                  </a:txBody>
                  <a:tcPr marL="50426" marR="50426" marT="50426" marB="50426"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2.4343</a:t>
                      </a:r>
                      <a:endParaRPr sz="140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2.3261</a:t>
                      </a:r>
                      <a:endParaRPr sz="140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extLst>
                  <a:ext uri="{0D108BD9-81ED-4DB2-BD59-A6C34878D82A}">
                    <a16:rowId xmlns:a16="http://schemas.microsoft.com/office/drawing/2014/main" val="10001"/>
                  </a:ext>
                </a:extLst>
              </a:tr>
              <a:tr h="717537">
                <a:tc>
                  <a:txBody>
                    <a:bodyPr/>
                    <a:lstStyle/>
                    <a:p>
                      <a:pPr marL="0" lvl="0" indent="0" algn="l" rtl="0">
                        <a:spcBef>
                          <a:spcPts val="0"/>
                        </a:spcBef>
                        <a:spcAft>
                          <a:spcPts val="0"/>
                        </a:spcAft>
                        <a:buNone/>
                      </a:pPr>
                      <a:r>
                        <a:rPr lang="en-US" sz="1400">
                          <a:solidFill>
                            <a:schemeClr val="lt1"/>
                          </a:solidFill>
                          <a:latin typeface="Play"/>
                          <a:ea typeface="Play"/>
                          <a:cs typeface="Play"/>
                          <a:sym typeface="Play"/>
                        </a:rPr>
                        <a:t>  XGBoost</a:t>
                      </a:r>
                      <a:endParaRPr sz="1400">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b="1" u="sng" dirty="0">
                          <a:solidFill>
                            <a:srgbClr val="C00000"/>
                          </a:solidFill>
                          <a:latin typeface="Courier New"/>
                          <a:ea typeface="Courier New"/>
                          <a:cs typeface="Courier New"/>
                          <a:sym typeface="Courier New"/>
                        </a:rPr>
                        <a:t>0.1695</a:t>
                      </a:r>
                      <a:endParaRPr sz="1400" b="1" u="sng" dirty="0">
                        <a:solidFill>
                          <a:srgbClr val="C00000"/>
                        </a:solidFill>
                        <a:latin typeface="Courier New"/>
                        <a:ea typeface="Courier New"/>
                        <a:cs typeface="Courier New"/>
                        <a:sym typeface="Courier New"/>
                      </a:endParaRPr>
                    </a:p>
                  </a:txBody>
                  <a:tcPr marL="50426" marR="50426" marT="50426" marB="50426"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b="1" u="sng" dirty="0">
                          <a:solidFill>
                            <a:srgbClr val="C00000"/>
                          </a:solidFill>
                          <a:latin typeface="Courier New"/>
                          <a:ea typeface="Courier New"/>
                          <a:cs typeface="Courier New"/>
                          <a:sym typeface="Courier New"/>
                        </a:rPr>
                        <a:t>0.2694</a:t>
                      </a:r>
                      <a:endParaRPr sz="1400" b="1" u="sng" dirty="0">
                        <a:solidFill>
                          <a:srgbClr val="C00000"/>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b="1" u="sng" dirty="0">
                          <a:solidFill>
                            <a:srgbClr val="C00000"/>
                          </a:solidFill>
                          <a:latin typeface="Courier New"/>
                          <a:ea typeface="Courier New"/>
                          <a:cs typeface="Courier New"/>
                          <a:sym typeface="Courier New"/>
                        </a:rPr>
                        <a:t>0.2087</a:t>
                      </a:r>
                      <a:endParaRPr sz="1400" b="1" u="sng" dirty="0">
                        <a:solidFill>
                          <a:srgbClr val="C00000"/>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r h="717537">
                <a:tc>
                  <a:txBody>
                    <a:bodyPr/>
                    <a:lstStyle/>
                    <a:p>
                      <a:pPr marL="0" lvl="0" indent="0" algn="l" rtl="0">
                        <a:spcBef>
                          <a:spcPts val="0"/>
                        </a:spcBef>
                        <a:spcAft>
                          <a:spcPts val="0"/>
                        </a:spcAft>
                        <a:buNone/>
                      </a:pPr>
                      <a:r>
                        <a:rPr lang="en-US" sz="1400">
                          <a:solidFill>
                            <a:schemeClr val="lt1"/>
                          </a:solidFill>
                          <a:latin typeface="Play"/>
                          <a:ea typeface="Play"/>
                          <a:cs typeface="Play"/>
                          <a:sym typeface="Play"/>
                        </a:rPr>
                        <a:t>  LSTM</a:t>
                      </a:r>
                      <a:endParaRPr sz="1400">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0.4164</a:t>
                      </a:r>
                      <a:endParaRPr sz="1400">
                        <a:solidFill>
                          <a:schemeClr val="lt1"/>
                        </a:solidFill>
                        <a:latin typeface="Courier New"/>
                        <a:ea typeface="Courier New"/>
                        <a:cs typeface="Courier New"/>
                        <a:sym typeface="Courier New"/>
                      </a:endParaRPr>
                    </a:p>
                  </a:txBody>
                  <a:tcPr marL="50426" marR="50426" marT="50426" marB="50426"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0.4443</a:t>
                      </a:r>
                      <a:endParaRPr sz="140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8.347e16</a:t>
                      </a:r>
                      <a:endParaRPr sz="140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76A5AF"/>
                    </a:solidFill>
                  </a:tcPr>
                </a:tc>
                <a:extLst>
                  <a:ext uri="{0D108BD9-81ED-4DB2-BD59-A6C34878D82A}">
                    <a16:rowId xmlns:a16="http://schemas.microsoft.com/office/drawing/2014/main" val="10003"/>
                  </a:ext>
                </a:extLst>
              </a:tr>
              <a:tr h="717537">
                <a:tc>
                  <a:txBody>
                    <a:bodyPr/>
                    <a:lstStyle/>
                    <a:p>
                      <a:pPr marL="0" lvl="0" indent="0" algn="l" rtl="0">
                        <a:spcBef>
                          <a:spcPts val="0"/>
                        </a:spcBef>
                        <a:spcAft>
                          <a:spcPts val="0"/>
                        </a:spcAft>
                        <a:buNone/>
                      </a:pPr>
                      <a:r>
                        <a:rPr lang="en-US" sz="1400" dirty="0">
                          <a:solidFill>
                            <a:schemeClr val="lt1"/>
                          </a:solidFill>
                          <a:latin typeface="Play"/>
                          <a:ea typeface="Play"/>
                          <a:cs typeface="Play"/>
                          <a:sym typeface="Play"/>
                        </a:rPr>
                        <a:t>  MA+FC</a:t>
                      </a:r>
                      <a:endParaRPr sz="1400" dirty="0">
                        <a:solidFill>
                          <a:schemeClr val="lt1"/>
                        </a:solidFill>
                        <a:latin typeface="Play"/>
                        <a:ea typeface="Play"/>
                        <a:cs typeface="Play"/>
                        <a:sym typeface="Play"/>
                      </a:endParaRPr>
                    </a:p>
                  </a:txBody>
                  <a:tcPr marL="50426" marR="50426" marT="50426" marB="50426" anchor="ctr">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0.2712</a:t>
                      </a:r>
                      <a:endParaRPr sz="1400">
                        <a:solidFill>
                          <a:schemeClr val="lt1"/>
                        </a:solidFill>
                        <a:latin typeface="Courier New"/>
                        <a:ea typeface="Courier New"/>
                        <a:cs typeface="Courier New"/>
                        <a:sym typeface="Courier New"/>
                      </a:endParaRPr>
                    </a:p>
                  </a:txBody>
                  <a:tcPr marL="50426" marR="50426" marT="50426" marB="50426"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a:solidFill>
                            <a:schemeClr val="lt1"/>
                          </a:solidFill>
                          <a:latin typeface="Courier New"/>
                          <a:ea typeface="Courier New"/>
                          <a:cs typeface="Courier New"/>
                          <a:sym typeface="Courier New"/>
                        </a:rPr>
                        <a:t>0.7510</a:t>
                      </a:r>
                      <a:endParaRPr sz="140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tc>
                  <a:txBody>
                    <a:bodyPr/>
                    <a:lstStyle/>
                    <a:p>
                      <a:pPr marL="0" lvl="0" indent="0" algn="ctr" rtl="0">
                        <a:spcBef>
                          <a:spcPts val="0"/>
                        </a:spcBef>
                        <a:spcAft>
                          <a:spcPts val="0"/>
                        </a:spcAft>
                        <a:buNone/>
                      </a:pPr>
                      <a:r>
                        <a:rPr lang="en-US" sz="1400" dirty="0">
                          <a:solidFill>
                            <a:schemeClr val="lt1"/>
                          </a:solidFill>
                          <a:latin typeface="Courier New"/>
                          <a:ea typeface="Courier New"/>
                          <a:cs typeface="Courier New"/>
                          <a:sym typeface="Courier New"/>
                        </a:rPr>
                        <a:t>0.2958</a:t>
                      </a:r>
                      <a:endParaRPr sz="1400" dirty="0">
                        <a:solidFill>
                          <a:schemeClr val="lt1"/>
                        </a:solidFill>
                        <a:latin typeface="Courier New"/>
                        <a:ea typeface="Courier New"/>
                        <a:cs typeface="Courier New"/>
                        <a:sym typeface="Courier New"/>
                      </a:endParaRPr>
                    </a:p>
                  </a:txBody>
                  <a:tcPr marL="50426" marR="50426" marT="50426" marB="50426"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4"/>
                  </a:ext>
                </a:extLst>
              </a:tr>
            </a:tbl>
          </a:graphicData>
        </a:graphic>
      </p:graphicFrame>
      <p:pic>
        <p:nvPicPr>
          <p:cNvPr id="3" name="Graphic 2" descr="Warning with solid fill">
            <a:extLst>
              <a:ext uri="{FF2B5EF4-FFF2-40B4-BE49-F238E27FC236}">
                <a16:creationId xmlns:a16="http://schemas.microsoft.com/office/drawing/2014/main" id="{B58D12EA-8B22-A579-C2A9-FA0CC7C66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8214" y="1161589"/>
            <a:ext cx="914400" cy="914400"/>
          </a:xfrm>
          <a:prstGeom prst="rect">
            <a:avLst/>
          </a:prstGeom>
        </p:spPr>
      </p:pic>
      <p:sp>
        <p:nvSpPr>
          <p:cNvPr id="4" name="TextBox 3">
            <a:extLst>
              <a:ext uri="{FF2B5EF4-FFF2-40B4-BE49-F238E27FC236}">
                <a16:creationId xmlns:a16="http://schemas.microsoft.com/office/drawing/2014/main" id="{374E6542-ED04-9448-ADDB-1216F3EEFBF1}"/>
              </a:ext>
            </a:extLst>
          </p:cNvPr>
          <p:cNvSpPr txBox="1"/>
          <p:nvPr/>
        </p:nvSpPr>
        <p:spPr>
          <a:xfrm>
            <a:off x="9494839" y="833959"/>
            <a:ext cx="2185987" cy="1569660"/>
          </a:xfrm>
          <a:prstGeom prst="rect">
            <a:avLst/>
          </a:prstGeom>
          <a:noFill/>
        </p:spPr>
        <p:txBody>
          <a:bodyPr wrap="square" rtlCol="0">
            <a:spAutoFit/>
          </a:bodyPr>
          <a:lstStyle/>
          <a:p>
            <a:r>
              <a:rPr lang="en-US" sz="2400" dirty="0">
                <a:solidFill>
                  <a:schemeClr val="bg1"/>
                </a:solidFill>
              </a:rPr>
              <a:t>Data Leakage implies these overstate performance!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A543-25F9-775E-066F-D724862F8566}"/>
              </a:ext>
            </a:extLst>
          </p:cNvPr>
          <p:cNvSpPr>
            <a:spLocks noGrp="1"/>
          </p:cNvSpPr>
          <p:nvPr>
            <p:ph type="title"/>
          </p:nvPr>
        </p:nvSpPr>
        <p:spPr/>
        <p:txBody>
          <a:bodyPr/>
          <a:lstStyle/>
          <a:p>
            <a:r>
              <a:rPr lang="en-US" dirty="0"/>
              <a:t>Revised Models - ARIMA</a:t>
            </a:r>
          </a:p>
        </p:txBody>
      </p:sp>
      <p:sp>
        <p:nvSpPr>
          <p:cNvPr id="3" name="Text Placeholder 2">
            <a:extLst>
              <a:ext uri="{FF2B5EF4-FFF2-40B4-BE49-F238E27FC236}">
                <a16:creationId xmlns:a16="http://schemas.microsoft.com/office/drawing/2014/main" id="{4E91E00B-8314-0849-F88A-C2D35094E137}"/>
              </a:ext>
            </a:extLst>
          </p:cNvPr>
          <p:cNvSpPr>
            <a:spLocks noGrp="1"/>
          </p:cNvSpPr>
          <p:nvPr>
            <p:ph type="body" idx="1"/>
          </p:nvPr>
        </p:nvSpPr>
        <p:spPr/>
        <p:txBody>
          <a:bodyPr/>
          <a:lstStyle/>
          <a:p>
            <a:r>
              <a:rPr lang="en-US" dirty="0"/>
              <a:t>For each user, an ARIMA model was fitted based on </a:t>
            </a:r>
            <a:r>
              <a:rPr lang="en-US" dirty="0" err="1"/>
              <a:t>auto_arima</a:t>
            </a:r>
            <a:endParaRPr lang="en-US" dirty="0"/>
          </a:p>
          <a:p>
            <a:pPr lvl="1"/>
            <a:r>
              <a:rPr lang="en-US" dirty="0"/>
              <a:t>By combining Autoregressive, Integrated and Moving Average terms, the ARIMA model is able to leverage the underlying structure of the data to make good forecasts</a:t>
            </a:r>
          </a:p>
          <a:p>
            <a:pPr lvl="1"/>
            <a:r>
              <a:rPr lang="en-US" dirty="0"/>
              <a:t>The addition of exogenous variables and a potential seasonal component i.e. SARIMAX further strengthens this</a:t>
            </a:r>
          </a:p>
          <a:p>
            <a:r>
              <a:rPr lang="en-US" dirty="0"/>
              <a:t>The best model by MAPE across all 3 time horizons was maintained for each user</a:t>
            </a:r>
          </a:p>
        </p:txBody>
      </p:sp>
      <p:sp>
        <p:nvSpPr>
          <p:cNvPr id="4" name="Slide Number Placeholder 3">
            <a:extLst>
              <a:ext uri="{FF2B5EF4-FFF2-40B4-BE49-F238E27FC236}">
                <a16:creationId xmlns:a16="http://schemas.microsoft.com/office/drawing/2014/main" id="{5E66B558-FF57-F9F5-B547-6DDBAE41B0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6171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3"/>
          <p:cNvSpPr txBox="1">
            <a:spLocks noGrp="1"/>
          </p:cNvSpPr>
          <p:nvPr>
            <p:ph type="title"/>
          </p:nvPr>
        </p:nvSpPr>
        <p:spPr>
          <a:xfrm>
            <a:off x="550863" y="4508500"/>
            <a:ext cx="4500562" cy="15629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Summary</a:t>
            </a:r>
            <a:endParaRPr/>
          </a:p>
        </p:txBody>
      </p:sp>
      <p:pic>
        <p:nvPicPr>
          <p:cNvPr id="476" name="Google Shape;476;p13" descr="Data Points Digital background"/>
          <p:cNvPicPr preferRelativeResize="0">
            <a:picLocks noGrp="1"/>
          </p:cNvPicPr>
          <p:nvPr>
            <p:ph type="pic" idx="2"/>
          </p:nvPr>
        </p:nvPicPr>
        <p:blipFill rotWithShape="1">
          <a:blip r:embed="rId3">
            <a:alphaModFix/>
          </a:blip>
          <a:srcRect/>
          <a:stretch/>
        </p:blipFill>
        <p:spPr>
          <a:xfrm>
            <a:off x="0" y="0"/>
            <a:ext cx="12192000" cy="3776472"/>
          </a:xfrm>
          <a:prstGeom prst="rect">
            <a:avLst/>
          </a:prstGeom>
          <a:solidFill>
            <a:schemeClr val="accent5"/>
          </a:solidFill>
          <a:ln>
            <a:noFill/>
          </a:ln>
        </p:spPr>
      </p:pic>
      <p:sp>
        <p:nvSpPr>
          <p:cNvPr id="477" name="Google Shape;477;p13"/>
          <p:cNvSpPr txBox="1">
            <a:spLocks noGrp="1"/>
          </p:cNvSpPr>
          <p:nvPr>
            <p:ph type="body" idx="1"/>
          </p:nvPr>
        </p:nvSpPr>
        <p:spPr>
          <a:xfrm>
            <a:off x="5262411" y="4508500"/>
            <a:ext cx="6221412" cy="1563688"/>
          </a:xfrm>
          <a:prstGeom prst="rect">
            <a:avLst/>
          </a:prstGeom>
          <a:noFill/>
          <a:ln>
            <a:noFill/>
          </a:ln>
        </p:spPr>
        <p:txBody>
          <a:bodyPr spcFirstLastPara="1" wrap="square" lIns="0" tIns="0" rIns="0" bIns="0" anchor="t" anchorCtr="0">
            <a:normAutofit fontScale="32500" lnSpcReduction="20000"/>
          </a:bodyPr>
          <a:lstStyle/>
          <a:p>
            <a:pPr marL="0" lvl="0" indent="0" algn="l" rtl="0">
              <a:lnSpc>
                <a:spcPct val="110000"/>
              </a:lnSpc>
              <a:spcBef>
                <a:spcPts val="0"/>
              </a:spcBef>
              <a:spcAft>
                <a:spcPts val="0"/>
              </a:spcAft>
              <a:buClr>
                <a:schemeClr val="dk1"/>
              </a:buClr>
              <a:buSzPts val="275"/>
              <a:buFont typeface="Arial"/>
              <a:buNone/>
            </a:pPr>
            <a:r>
              <a:rPr lang="en-US" sz="7350"/>
              <a:t>We explored different model architectures and feature engineering techniques in order to achieve the best possible predictive power. Through careful iteration and experimentation, we created an accurate and efficient final model. Furthermore, the model can be scaled to include new users and new data.</a:t>
            </a:r>
            <a:endParaRPr sz="7350"/>
          </a:p>
          <a:p>
            <a:pPr marL="0" lvl="0" indent="0" algn="l" rtl="0">
              <a:lnSpc>
                <a:spcPct val="110000"/>
              </a:lnSpc>
              <a:spcBef>
                <a:spcPts val="0"/>
              </a:spcBef>
              <a:spcAft>
                <a:spcPts val="0"/>
              </a:spcAft>
              <a:buClr>
                <a:schemeClr val="dk1"/>
              </a:buClr>
              <a:buSzPct val="55000"/>
              <a:buFont typeface="Arial"/>
              <a:buNone/>
            </a:pPr>
            <a:endParaRPr/>
          </a:p>
          <a:p>
            <a:pPr marL="0" lvl="0" indent="0" algn="l" rtl="0">
              <a:lnSpc>
                <a:spcPct val="110000"/>
              </a:lnSpc>
              <a:spcBef>
                <a:spcPts val="0"/>
              </a:spcBef>
              <a:spcAft>
                <a:spcPts val="0"/>
              </a:spcAft>
              <a:buClr>
                <a:schemeClr val="lt1"/>
              </a:buClr>
              <a:buSzPct val="100000"/>
              <a:buNone/>
            </a:pPr>
            <a:r>
              <a:rPr lang="en-US"/>
              <a:t> </a:t>
            </a:r>
            <a:endParaRPr/>
          </a:p>
        </p:txBody>
      </p:sp>
      <p:sp>
        <p:nvSpPr>
          <p:cNvPr id="478" name="Google Shape;478;p1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79" name="Google Shape;479;p1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80" name="Google Shape;480;p1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4"/>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Team – Group 2</a:t>
            </a:r>
            <a:endParaRPr dirty="0"/>
          </a:p>
        </p:txBody>
      </p:sp>
      <p:pic>
        <p:nvPicPr>
          <p:cNvPr id="487" name="Google Shape;487;p14"/>
          <p:cNvPicPr preferRelativeResize="0">
            <a:picLocks noGrp="1"/>
          </p:cNvPicPr>
          <p:nvPr>
            <p:ph type="pic" idx="2"/>
          </p:nvPr>
        </p:nvPicPr>
        <p:blipFill rotWithShape="1">
          <a:blip r:embed="rId3">
            <a:alphaModFix/>
          </a:blip>
          <a:srcRect t="7570" b="7561"/>
          <a:stretch/>
        </p:blipFill>
        <p:spPr>
          <a:xfrm>
            <a:off x="1078992" y="1990724"/>
            <a:ext cx="1691640" cy="1435608"/>
          </a:xfrm>
          <a:prstGeom prst="rect">
            <a:avLst/>
          </a:prstGeom>
          <a:solidFill>
            <a:schemeClr val="accent5"/>
          </a:solidFill>
          <a:ln>
            <a:noFill/>
          </a:ln>
        </p:spPr>
      </p:pic>
      <p:pic>
        <p:nvPicPr>
          <p:cNvPr id="488" name="Google Shape;488;p14"/>
          <p:cNvPicPr preferRelativeResize="0">
            <a:picLocks noGrp="1"/>
          </p:cNvPicPr>
          <p:nvPr>
            <p:ph type="pic" idx="3"/>
          </p:nvPr>
        </p:nvPicPr>
        <p:blipFill rotWithShape="1">
          <a:blip r:embed="rId4">
            <a:alphaModFix/>
          </a:blip>
          <a:srcRect t="7570" b="7561"/>
          <a:stretch/>
        </p:blipFill>
        <p:spPr>
          <a:xfrm>
            <a:off x="3838384" y="1990724"/>
            <a:ext cx="1691640" cy="1435608"/>
          </a:xfrm>
          <a:prstGeom prst="rect">
            <a:avLst/>
          </a:prstGeom>
          <a:solidFill>
            <a:schemeClr val="accent5"/>
          </a:solidFill>
          <a:ln>
            <a:noFill/>
          </a:ln>
        </p:spPr>
      </p:pic>
      <p:pic>
        <p:nvPicPr>
          <p:cNvPr id="489" name="Google Shape;489;p14"/>
          <p:cNvPicPr preferRelativeResize="0">
            <a:picLocks noGrp="1"/>
          </p:cNvPicPr>
          <p:nvPr>
            <p:ph type="pic" idx="4"/>
          </p:nvPr>
        </p:nvPicPr>
        <p:blipFill rotWithShape="1">
          <a:blip r:embed="rId5">
            <a:alphaModFix/>
          </a:blip>
          <a:srcRect t="7570" b="7561"/>
          <a:stretch/>
        </p:blipFill>
        <p:spPr>
          <a:xfrm>
            <a:off x="6661976" y="1993392"/>
            <a:ext cx="1691640" cy="1435608"/>
          </a:xfrm>
          <a:prstGeom prst="rect">
            <a:avLst/>
          </a:prstGeom>
          <a:solidFill>
            <a:schemeClr val="accent5"/>
          </a:solidFill>
          <a:ln>
            <a:noFill/>
          </a:ln>
        </p:spPr>
      </p:pic>
      <p:sp>
        <p:nvSpPr>
          <p:cNvPr id="491" name="Google Shape;491;p14"/>
          <p:cNvSpPr txBox="1">
            <a:spLocks noGrp="1"/>
          </p:cNvSpPr>
          <p:nvPr>
            <p:ph type="body" idx="1"/>
          </p:nvPr>
        </p:nvSpPr>
        <p:spPr>
          <a:xfrm>
            <a:off x="1079500" y="3781425"/>
            <a:ext cx="2279700" cy="36570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dirty="0" err="1"/>
              <a:t>Vibhu</a:t>
            </a:r>
            <a:r>
              <a:rPr lang="en-US" dirty="0"/>
              <a:t> </a:t>
            </a:r>
            <a:r>
              <a:rPr lang="en-US" dirty="0" err="1"/>
              <a:t>Krovvidi</a:t>
            </a:r>
            <a:endParaRPr dirty="0"/>
          </a:p>
        </p:txBody>
      </p:sp>
      <p:sp>
        <p:nvSpPr>
          <p:cNvPr id="492" name="Google Shape;492;p14"/>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dirty="0"/>
              <a:t>Yu Song Ng</a:t>
            </a:r>
            <a:endParaRPr dirty="0"/>
          </a:p>
        </p:txBody>
      </p:sp>
      <p:sp>
        <p:nvSpPr>
          <p:cNvPr id="493" name="Google Shape;493;p14"/>
          <p:cNvSpPr txBox="1">
            <a:spLocks noGrp="1"/>
          </p:cNvSpPr>
          <p:nvPr>
            <p:ph type="body" idx="9"/>
          </p:nvPr>
        </p:nvSpPr>
        <p:spPr>
          <a:xfrm>
            <a:off x="6662750" y="3781425"/>
            <a:ext cx="2349600" cy="36570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dirty="0"/>
              <a:t>Wei </a:t>
            </a:r>
            <a:r>
              <a:rPr lang="en-US" dirty="0" err="1"/>
              <a:t>Xiong</a:t>
            </a:r>
            <a:r>
              <a:rPr lang="en-US" dirty="0"/>
              <a:t> </a:t>
            </a:r>
            <a:r>
              <a:rPr lang="en-US" dirty="0" err="1"/>
              <a:t>Toh</a:t>
            </a:r>
            <a:endParaRPr dirty="0"/>
          </a:p>
        </p:txBody>
      </p:sp>
      <p:sp>
        <p:nvSpPr>
          <p:cNvPr id="495" name="Google Shape;495;p1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96" name="Google Shape;496;p1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97" name="Google Shape;497;p1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 name="Picture Placeholder 2">
            <a:extLst>
              <a:ext uri="{FF2B5EF4-FFF2-40B4-BE49-F238E27FC236}">
                <a16:creationId xmlns:a16="http://schemas.microsoft.com/office/drawing/2014/main" id="{06DE1E9B-C3F7-4E7E-A1DA-5FE7B8CD27D5}"/>
              </a:ext>
            </a:extLst>
          </p:cNvPr>
          <p:cNvSpPr>
            <a:spLocks noGrp="1"/>
          </p:cNvSpPr>
          <p:nvPr>
            <p:ph type="pic" idx="5"/>
          </p:nvPr>
        </p:nvSpPr>
        <p:spPr/>
      </p:sp>
      <p:sp>
        <p:nvSpPr>
          <p:cNvPr id="5" name="Text Placeholder 4">
            <a:extLst>
              <a:ext uri="{FF2B5EF4-FFF2-40B4-BE49-F238E27FC236}">
                <a16:creationId xmlns:a16="http://schemas.microsoft.com/office/drawing/2014/main" id="{F049E52A-7EB0-E631-0BFB-90418D18573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5359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4"/>
          <p:cNvSpPr txBox="1">
            <a:spLocks noGrp="1"/>
          </p:cNvSpPr>
          <p:nvPr>
            <p:ph type="ctrTitle"/>
          </p:nvPr>
        </p:nvSpPr>
        <p:spPr>
          <a:xfrm>
            <a:off x="548640" y="548640"/>
            <a:ext cx="8281987" cy="125304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Team – Group 1</a:t>
            </a:r>
            <a:endParaRPr dirty="0"/>
          </a:p>
        </p:txBody>
      </p:sp>
      <p:pic>
        <p:nvPicPr>
          <p:cNvPr id="487" name="Google Shape;487;p14"/>
          <p:cNvPicPr preferRelativeResize="0">
            <a:picLocks noGrp="1"/>
          </p:cNvPicPr>
          <p:nvPr>
            <p:ph type="pic" idx="2"/>
          </p:nvPr>
        </p:nvPicPr>
        <p:blipFill rotWithShape="1">
          <a:blip r:embed="rId3">
            <a:alphaModFix/>
          </a:blip>
          <a:srcRect t="7570" b="7561"/>
          <a:stretch/>
        </p:blipFill>
        <p:spPr>
          <a:xfrm>
            <a:off x="1078992" y="1990724"/>
            <a:ext cx="1691640" cy="1435608"/>
          </a:xfrm>
          <a:prstGeom prst="rect">
            <a:avLst/>
          </a:prstGeom>
          <a:solidFill>
            <a:schemeClr val="accent5"/>
          </a:solidFill>
          <a:ln>
            <a:noFill/>
          </a:ln>
        </p:spPr>
      </p:pic>
      <p:pic>
        <p:nvPicPr>
          <p:cNvPr id="488" name="Google Shape;488;p14"/>
          <p:cNvPicPr preferRelativeResize="0">
            <a:picLocks noGrp="1"/>
          </p:cNvPicPr>
          <p:nvPr>
            <p:ph type="pic" idx="3"/>
          </p:nvPr>
        </p:nvPicPr>
        <p:blipFill rotWithShape="1">
          <a:blip r:embed="rId4">
            <a:alphaModFix/>
          </a:blip>
          <a:srcRect t="7570" b="7561"/>
          <a:stretch/>
        </p:blipFill>
        <p:spPr>
          <a:xfrm>
            <a:off x="3838384" y="1990724"/>
            <a:ext cx="1691640" cy="1435608"/>
          </a:xfrm>
          <a:prstGeom prst="rect">
            <a:avLst/>
          </a:prstGeom>
          <a:solidFill>
            <a:schemeClr val="accent5"/>
          </a:solidFill>
          <a:ln>
            <a:noFill/>
          </a:ln>
        </p:spPr>
      </p:pic>
      <p:pic>
        <p:nvPicPr>
          <p:cNvPr id="489" name="Google Shape;489;p14"/>
          <p:cNvPicPr preferRelativeResize="0">
            <a:picLocks noGrp="1"/>
          </p:cNvPicPr>
          <p:nvPr>
            <p:ph type="pic" idx="4"/>
          </p:nvPr>
        </p:nvPicPr>
        <p:blipFill rotWithShape="1">
          <a:blip r:embed="rId5">
            <a:alphaModFix/>
          </a:blip>
          <a:srcRect t="7570" b="7561"/>
          <a:stretch/>
        </p:blipFill>
        <p:spPr>
          <a:xfrm>
            <a:off x="6661976" y="1993392"/>
            <a:ext cx="1691640" cy="1435608"/>
          </a:xfrm>
          <a:prstGeom prst="rect">
            <a:avLst/>
          </a:prstGeom>
          <a:solidFill>
            <a:schemeClr val="accent5"/>
          </a:solidFill>
          <a:ln>
            <a:noFill/>
          </a:ln>
        </p:spPr>
      </p:pic>
      <p:pic>
        <p:nvPicPr>
          <p:cNvPr id="490" name="Google Shape;490;p14"/>
          <p:cNvPicPr preferRelativeResize="0">
            <a:picLocks noGrp="1"/>
          </p:cNvPicPr>
          <p:nvPr>
            <p:ph type="pic" idx="5"/>
          </p:nvPr>
        </p:nvPicPr>
        <p:blipFill rotWithShape="1">
          <a:blip r:embed="rId6">
            <a:alphaModFix/>
          </a:blip>
          <a:srcRect t="7570" b="7561"/>
          <a:stretch/>
        </p:blipFill>
        <p:spPr>
          <a:xfrm>
            <a:off x="9485568" y="1990724"/>
            <a:ext cx="1691640" cy="1435608"/>
          </a:xfrm>
          <a:prstGeom prst="rect">
            <a:avLst/>
          </a:prstGeom>
          <a:solidFill>
            <a:schemeClr val="accent5"/>
          </a:solidFill>
          <a:ln>
            <a:noFill/>
          </a:ln>
        </p:spPr>
      </p:pic>
      <p:sp>
        <p:nvSpPr>
          <p:cNvPr id="491" name="Google Shape;491;p14"/>
          <p:cNvSpPr txBox="1">
            <a:spLocks noGrp="1"/>
          </p:cNvSpPr>
          <p:nvPr>
            <p:ph type="body" idx="1"/>
          </p:nvPr>
        </p:nvSpPr>
        <p:spPr>
          <a:xfrm>
            <a:off x="1079500" y="3781425"/>
            <a:ext cx="2279700" cy="36570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Santos Hernandez</a:t>
            </a:r>
            <a:endParaRPr/>
          </a:p>
        </p:txBody>
      </p:sp>
      <p:sp>
        <p:nvSpPr>
          <p:cNvPr id="492" name="Google Shape;492;p14"/>
          <p:cNvSpPr txBox="1">
            <a:spLocks noGrp="1"/>
          </p:cNvSpPr>
          <p:nvPr>
            <p:ph type="body" idx="7"/>
          </p:nvPr>
        </p:nvSpPr>
        <p:spPr>
          <a:xfrm>
            <a:off x="3839151" y="3781425"/>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Jinyu Wang</a:t>
            </a:r>
            <a:endParaRPr/>
          </a:p>
        </p:txBody>
      </p:sp>
      <p:sp>
        <p:nvSpPr>
          <p:cNvPr id="493" name="Google Shape;493;p14"/>
          <p:cNvSpPr txBox="1">
            <a:spLocks noGrp="1"/>
          </p:cNvSpPr>
          <p:nvPr>
            <p:ph type="body" idx="9"/>
          </p:nvPr>
        </p:nvSpPr>
        <p:spPr>
          <a:xfrm>
            <a:off x="6662750" y="3781425"/>
            <a:ext cx="2349600" cy="36570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Fanjiaxuan Zhang</a:t>
            </a:r>
            <a:endParaRPr/>
          </a:p>
        </p:txBody>
      </p:sp>
      <p:sp>
        <p:nvSpPr>
          <p:cNvPr id="494" name="Google Shape;494;p14"/>
          <p:cNvSpPr txBox="1">
            <a:spLocks noGrp="1"/>
          </p:cNvSpPr>
          <p:nvPr>
            <p:ph type="body" idx="14"/>
          </p:nvPr>
        </p:nvSpPr>
        <p:spPr>
          <a:xfrm>
            <a:off x="9433112" y="3787288"/>
            <a:ext cx="1711325" cy="365760"/>
          </a:xfrm>
          <a:prstGeom prst="rect">
            <a:avLst/>
          </a:prstGeom>
          <a:noFill/>
          <a:ln>
            <a:noFill/>
          </a:ln>
        </p:spPr>
        <p:txBody>
          <a:bodyPr spcFirstLastPara="1" wrap="square" lIns="0" tIns="0" rIns="0" bIns="0" anchor="t" anchorCtr="0">
            <a:noAutofit/>
          </a:bodyPr>
          <a:lstStyle/>
          <a:p>
            <a:pPr marL="228600" lvl="0" indent="-228600" algn="l" rtl="0">
              <a:lnSpc>
                <a:spcPct val="110000"/>
              </a:lnSpc>
              <a:spcBef>
                <a:spcPts val="0"/>
              </a:spcBef>
              <a:spcAft>
                <a:spcPts val="0"/>
              </a:spcAft>
              <a:buClr>
                <a:schemeClr val="lt1"/>
              </a:buClr>
              <a:buSzPts val="2000"/>
              <a:buNone/>
            </a:pPr>
            <a:r>
              <a:rPr lang="en-US"/>
              <a:t>Wenbo Zhao</a:t>
            </a:r>
            <a:endParaRPr/>
          </a:p>
        </p:txBody>
      </p:sp>
      <p:sp>
        <p:nvSpPr>
          <p:cNvPr id="495" name="Google Shape;495;p1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496" name="Google Shape;496;p1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497" name="Google Shape;497;p1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a:spLocks noGrp="1"/>
          </p:cNvSpPr>
          <p:nvPr>
            <p:ph type="title"/>
          </p:nvPr>
        </p:nvSpPr>
        <p:spPr>
          <a:xfrm>
            <a:off x="550863" y="4507200"/>
            <a:ext cx="4500562" cy="15629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Introduction</a:t>
            </a:r>
            <a:endParaRPr dirty="0"/>
          </a:p>
        </p:txBody>
      </p:sp>
      <p:pic>
        <p:nvPicPr>
          <p:cNvPr id="225" name="Google Shape;225;p3" descr="A group of people sitting at a table"/>
          <p:cNvPicPr preferRelativeResize="0">
            <a:picLocks noGrp="1"/>
          </p:cNvPicPr>
          <p:nvPr>
            <p:ph type="pic" idx="2"/>
          </p:nvPr>
        </p:nvPicPr>
        <p:blipFill rotWithShape="1">
          <a:blip r:embed="rId3">
            <a:alphaModFix/>
          </a:blip>
          <a:srcRect t="42" b="41"/>
          <a:stretch/>
        </p:blipFill>
        <p:spPr>
          <a:xfrm>
            <a:off x="0" y="0"/>
            <a:ext cx="3054096" cy="3776472"/>
          </a:xfrm>
          <a:prstGeom prst="rect">
            <a:avLst/>
          </a:prstGeom>
          <a:solidFill>
            <a:schemeClr val="accent5"/>
          </a:solidFill>
          <a:ln>
            <a:noFill/>
          </a:ln>
        </p:spPr>
      </p:pic>
      <p:pic>
        <p:nvPicPr>
          <p:cNvPr id="226" name="Google Shape;226;p3" descr="Data Points Digital background"/>
          <p:cNvPicPr preferRelativeResize="0">
            <a:picLocks noGrp="1"/>
          </p:cNvPicPr>
          <p:nvPr>
            <p:ph type="pic" idx="3"/>
          </p:nvPr>
        </p:nvPicPr>
        <p:blipFill rotWithShape="1">
          <a:blip r:embed="rId4">
            <a:alphaModFix/>
          </a:blip>
          <a:srcRect t="42" b="41"/>
          <a:stretch/>
        </p:blipFill>
        <p:spPr>
          <a:xfrm>
            <a:off x="3054096" y="0"/>
            <a:ext cx="3054096" cy="3776472"/>
          </a:xfrm>
          <a:prstGeom prst="rect">
            <a:avLst/>
          </a:prstGeom>
          <a:solidFill>
            <a:schemeClr val="accent5"/>
          </a:solidFill>
          <a:ln>
            <a:noFill/>
          </a:ln>
        </p:spPr>
      </p:pic>
      <p:pic>
        <p:nvPicPr>
          <p:cNvPr id="227" name="Google Shape;227;p3" descr="Digital Graph Screen"/>
          <p:cNvPicPr preferRelativeResize="0">
            <a:picLocks noGrp="1"/>
          </p:cNvPicPr>
          <p:nvPr>
            <p:ph type="pic" idx="5"/>
          </p:nvPr>
        </p:nvPicPr>
        <p:blipFill rotWithShape="1">
          <a:blip r:embed="rId5">
            <a:alphaModFix/>
          </a:blip>
          <a:srcRect t="42" b="41"/>
          <a:stretch/>
        </p:blipFill>
        <p:spPr>
          <a:xfrm>
            <a:off x="9137904" y="0"/>
            <a:ext cx="3054096" cy="3776472"/>
          </a:xfrm>
          <a:prstGeom prst="rect">
            <a:avLst/>
          </a:prstGeom>
          <a:solidFill>
            <a:schemeClr val="accent5"/>
          </a:solidFill>
          <a:ln>
            <a:noFill/>
          </a:ln>
        </p:spPr>
      </p:pic>
      <p:sp>
        <p:nvSpPr>
          <p:cNvPr id="228" name="Google Shape;228;p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229" name="Google Shape;229;p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Electricity loads dataset prediction team XXXX</a:t>
            </a:r>
            <a:endParaRPr/>
          </a:p>
        </p:txBody>
      </p:sp>
      <p:sp>
        <p:nvSpPr>
          <p:cNvPr id="230" name="Google Shape;230;p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31" name="Google Shape;231;p3" descr="A person drawing on a white board"/>
          <p:cNvPicPr preferRelativeResize="0">
            <a:picLocks noGrp="1"/>
          </p:cNvPicPr>
          <p:nvPr>
            <p:ph type="pic" idx="4"/>
          </p:nvPr>
        </p:nvPicPr>
        <p:blipFill rotWithShape="1">
          <a:blip r:embed="rId6">
            <a:alphaModFix/>
          </a:blip>
          <a:srcRect t="42" b="41"/>
          <a:stretch/>
        </p:blipFill>
        <p:spPr>
          <a:xfrm>
            <a:off x="6083808" y="0"/>
            <a:ext cx="3054096" cy="3776472"/>
          </a:xfrm>
          <a:prstGeom prst="rect">
            <a:avLst/>
          </a:prstGeom>
          <a:solidFill>
            <a:schemeClr val="accent5"/>
          </a:solidFill>
          <a:ln>
            <a:noFill/>
          </a:ln>
        </p:spPr>
      </p:pic>
      <p:sp>
        <p:nvSpPr>
          <p:cNvPr id="232" name="Google Shape;232;p3"/>
          <p:cNvSpPr txBox="1">
            <a:spLocks noGrp="1"/>
          </p:cNvSpPr>
          <p:nvPr>
            <p:ph type="body" idx="4294967295"/>
          </p:nvPr>
        </p:nvSpPr>
        <p:spPr>
          <a:xfrm>
            <a:off x="5262563" y="4508500"/>
            <a:ext cx="6221412" cy="1563688"/>
          </a:xfrm>
          <a:prstGeom prst="rect">
            <a:avLst/>
          </a:prstGeom>
          <a:noFill/>
          <a:ln>
            <a:noFill/>
          </a:ln>
        </p:spPr>
        <p:txBody>
          <a:bodyPr spcFirstLastPara="1" wrap="square" lIns="0" tIns="0" rIns="0" bIns="0" anchor="t" anchorCtr="0">
            <a:normAutofit/>
          </a:bodyPr>
          <a:lstStyle/>
          <a:p>
            <a:pPr marL="228600" marR="0" lvl="0" indent="-228600" algn="l" rtl="0">
              <a:lnSpc>
                <a:spcPct val="110000"/>
              </a:lnSpc>
              <a:spcBef>
                <a:spcPts val="0"/>
              </a:spcBef>
              <a:spcAft>
                <a:spcPts val="0"/>
              </a:spcAft>
              <a:buSzPts val="2000"/>
              <a:buChar char="•"/>
            </a:pPr>
            <a:r>
              <a:rPr lang="en-US" dirty="0"/>
              <a:t>Multiple Time Series: Electricity Load Forecasting</a:t>
            </a:r>
            <a:endParaRPr dirty="0"/>
          </a:p>
          <a:p>
            <a:pPr marL="228600" marR="0" lvl="0" indent="-228600" algn="l" rtl="0">
              <a:lnSpc>
                <a:spcPct val="110000"/>
              </a:lnSpc>
              <a:spcBef>
                <a:spcPts val="0"/>
              </a:spcBef>
              <a:spcAft>
                <a:spcPts val="0"/>
              </a:spcAft>
              <a:buSzPts val="2000"/>
              <a:buChar char="•"/>
            </a:pPr>
            <a:r>
              <a:rPr lang="en-US" dirty="0"/>
              <a:t>Data: UCI Individual Household Electric Power Consumption dataset</a:t>
            </a:r>
            <a:endParaRPr dirty="0"/>
          </a:p>
          <a:p>
            <a:pPr marL="228600" marR="0" lvl="0" indent="-228600" algn="l" rtl="0">
              <a:lnSpc>
                <a:spcPct val="110000"/>
              </a:lnSpc>
              <a:spcBef>
                <a:spcPts val="0"/>
              </a:spcBef>
              <a:spcAft>
                <a:spcPts val="0"/>
              </a:spcAft>
              <a:buSzPts val="2000"/>
              <a:buChar char="•"/>
            </a:pPr>
            <a:r>
              <a:rPr lang="en-US" dirty="0"/>
              <a:t>370 Users, from 2011-2014</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7"/>
        <p:cNvGrpSpPr/>
        <p:nvPr/>
      </p:nvGrpSpPr>
      <p:grpSpPr>
        <a:xfrm>
          <a:off x="0" y="0"/>
          <a:ext cx="0" cy="0"/>
          <a:chOff x="0" y="0"/>
          <a:chExt cx="0" cy="0"/>
        </a:xfrm>
      </p:grpSpPr>
      <p:sp>
        <p:nvSpPr>
          <p:cNvPr id="238" name="Google Shape;238;p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9" name="Google Shape;239;p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0" name="Google Shape;240;p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241" name="Google Shape;241;p4"/>
          <p:cNvGrpSpPr/>
          <p:nvPr/>
        </p:nvGrpSpPr>
        <p:grpSpPr>
          <a:xfrm>
            <a:off x="1292493" y="4299807"/>
            <a:ext cx="2083885" cy="2083885"/>
            <a:chOff x="4842143" y="3556857"/>
            <a:chExt cx="2083885" cy="2083885"/>
          </a:xfrm>
        </p:grpSpPr>
        <p:sp>
          <p:nvSpPr>
            <p:cNvPr id="242" name="Google Shape;242;p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3" name="Google Shape;243;p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4" name="Google Shape;244;p4"/>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5" name="Google Shape;245;p4"/>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sp>
        <p:nvSpPr>
          <p:cNvPr id="246" name="Google Shape;246;p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47" name="Google Shape;247;p4" descr="Data Points Digital background"/>
          <p:cNvPicPr preferRelativeResize="0">
            <a:picLocks noGrp="1"/>
          </p:cNvPicPr>
          <p:nvPr>
            <p:ph type="pic" idx="2"/>
          </p:nvPr>
        </p:nvPicPr>
        <p:blipFill rotWithShape="1">
          <a:blip r:embed="rId3">
            <a:alphaModFix/>
          </a:blip>
          <a:srcRect/>
          <a:stretch/>
        </p:blipFill>
        <p:spPr>
          <a:xfrm>
            <a:off x="0" y="0"/>
            <a:ext cx="12192000" cy="6858000"/>
          </a:xfrm>
          <a:prstGeom prst="rect">
            <a:avLst/>
          </a:prstGeom>
          <a:solidFill>
            <a:schemeClr val="accent5"/>
          </a:solidFill>
          <a:ln>
            <a:noFill/>
          </a:ln>
        </p:spPr>
      </p:pic>
      <p:sp>
        <p:nvSpPr>
          <p:cNvPr id="248" name="Google Shape;248;p4"/>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9" name="Google Shape;249;p4"/>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50" name="Google Shape;250;p4"/>
          <p:cNvSpPr txBox="1">
            <a:spLocks noGrp="1"/>
          </p:cNvSpPr>
          <p:nvPr>
            <p:ph type="ctrTitle"/>
          </p:nvPr>
        </p:nvSpPr>
        <p:spPr>
          <a:xfrm>
            <a:off x="550863" y="239118"/>
            <a:ext cx="3359655" cy="851508"/>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4400"/>
              <a:buFont typeface="Play"/>
              <a:buNone/>
            </a:pPr>
            <a:r>
              <a:rPr lang="en-US" sz="4400">
                <a:solidFill>
                  <a:schemeClr val="lt1"/>
                </a:solidFill>
                <a:latin typeface="Play"/>
                <a:ea typeface="Play"/>
                <a:cs typeface="Play"/>
                <a:sym typeface="Play"/>
              </a:rPr>
              <a:t>Problem</a:t>
            </a:r>
            <a:endParaRPr/>
          </a:p>
        </p:txBody>
      </p:sp>
      <p:sp>
        <p:nvSpPr>
          <p:cNvPr id="251" name="Google Shape;251;p4"/>
          <p:cNvSpPr txBox="1">
            <a:spLocks noGrp="1"/>
          </p:cNvSpPr>
          <p:nvPr>
            <p:ph type="subTitle" idx="1"/>
          </p:nvPr>
        </p:nvSpPr>
        <p:spPr>
          <a:xfrm>
            <a:off x="550863" y="1143455"/>
            <a:ext cx="7377180" cy="1083268"/>
          </a:xfrm>
          <a:prstGeom prst="rect">
            <a:avLst/>
          </a:prstGeom>
          <a:noFill/>
          <a:ln>
            <a:noFill/>
          </a:ln>
        </p:spPr>
        <p:txBody>
          <a:bodyPr spcFirstLastPara="1" wrap="square" lIns="0" tIns="0" rIns="0" bIns="0" anchor="t" anchorCtr="0">
            <a:normAutofit lnSpcReduction="10000"/>
          </a:bodyPr>
          <a:lstStyle/>
          <a:p>
            <a:pPr marL="0" lvl="0" indent="0" algn="l" rtl="0">
              <a:lnSpc>
                <a:spcPct val="100000"/>
              </a:lnSpc>
              <a:spcBef>
                <a:spcPts val="0"/>
              </a:spcBef>
              <a:spcAft>
                <a:spcPts val="0"/>
              </a:spcAft>
              <a:buClr>
                <a:schemeClr val="lt1"/>
              </a:buClr>
              <a:buSzPts val="2400"/>
              <a:buNone/>
            </a:pPr>
            <a:r>
              <a:rPr lang="en-US" dirty="0"/>
              <a:t>Electricity use varies over time of day, month, year due to various factors. Can we predict this use solely from the datetime data?</a:t>
            </a:r>
            <a:endParaRPr dirty="0"/>
          </a:p>
        </p:txBody>
      </p:sp>
      <p:sp>
        <p:nvSpPr>
          <p:cNvPr id="252" name="Google Shape;252;p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253" name="Google Shape;253;p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254" name="Google Shape;254;p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4</a:t>
            </a:fld>
            <a:endParaRPr/>
          </a:p>
        </p:txBody>
      </p:sp>
      <p:sp>
        <p:nvSpPr>
          <p:cNvPr id="255" name="Google Shape;255;p4"/>
          <p:cNvSpPr txBox="1"/>
          <p:nvPr/>
        </p:nvSpPr>
        <p:spPr>
          <a:xfrm>
            <a:off x="547618" y="2239778"/>
            <a:ext cx="5437187" cy="851508"/>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400"/>
              <a:buFont typeface="Play"/>
              <a:buNone/>
            </a:pPr>
            <a:r>
              <a:rPr lang="en-US" sz="4400" b="0" i="0" u="none" strike="noStrike" cap="none">
                <a:solidFill>
                  <a:schemeClr val="lt1"/>
                </a:solidFill>
                <a:latin typeface="Play"/>
                <a:ea typeface="Play"/>
                <a:cs typeface="Play"/>
                <a:sym typeface="Play"/>
              </a:rPr>
              <a:t>Objective</a:t>
            </a:r>
            <a:endParaRPr/>
          </a:p>
        </p:txBody>
      </p:sp>
      <p:sp>
        <p:nvSpPr>
          <p:cNvPr id="256" name="Google Shape;256;p4"/>
          <p:cNvSpPr txBox="1"/>
          <p:nvPr/>
        </p:nvSpPr>
        <p:spPr>
          <a:xfrm>
            <a:off x="547618" y="3144115"/>
            <a:ext cx="7377180" cy="1083268"/>
          </a:xfrm>
          <a:prstGeom prst="rect">
            <a:avLst/>
          </a:prstGeom>
          <a:noFill/>
          <a:ln>
            <a:noFill/>
          </a:ln>
        </p:spPr>
        <p:txBody>
          <a:bodyPr spcFirstLastPara="1" wrap="square" lIns="0" tIns="0" rIns="0" bIns="0" anchor="t" anchorCtr="0">
            <a:normAutofit/>
          </a:bodyPr>
          <a:lstStyle/>
          <a:p>
            <a:pPr marL="0" marR="0" lvl="0" indent="0" algn="l" rtl="0">
              <a:lnSpc>
                <a:spcPct val="100000"/>
              </a:lnSpc>
              <a:spcBef>
                <a:spcPts val="0"/>
              </a:spcBef>
              <a:spcAft>
                <a:spcPts val="0"/>
              </a:spcAft>
              <a:buClr>
                <a:schemeClr val="lt1"/>
              </a:buClr>
              <a:buSzPts val="2400"/>
              <a:buFont typeface="Arial"/>
              <a:buNone/>
            </a:pPr>
            <a:r>
              <a:rPr lang="en-US" sz="2400" dirty="0">
                <a:solidFill>
                  <a:schemeClr val="lt1"/>
                </a:solidFill>
                <a:latin typeface="Gill Sans"/>
                <a:ea typeface="Gill Sans"/>
                <a:cs typeface="Gill Sans"/>
                <a:sym typeface="Gill Sans"/>
              </a:rPr>
              <a:t>Predict electricity load in kW for a given datetime.</a:t>
            </a:r>
            <a:endParaRPr dirty="0"/>
          </a:p>
        </p:txBody>
      </p:sp>
      <p:sp>
        <p:nvSpPr>
          <p:cNvPr id="257" name="Google Shape;257;p4"/>
          <p:cNvSpPr txBox="1"/>
          <p:nvPr/>
        </p:nvSpPr>
        <p:spPr>
          <a:xfrm>
            <a:off x="507085" y="3994621"/>
            <a:ext cx="1834359" cy="851508"/>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400"/>
              <a:buFont typeface="Play"/>
              <a:buNone/>
            </a:pPr>
            <a:r>
              <a:rPr lang="en-US" sz="4400" b="0" i="0" u="none" strike="noStrike" cap="none" dirty="0">
                <a:solidFill>
                  <a:schemeClr val="lt1"/>
                </a:solidFill>
                <a:latin typeface="Play"/>
                <a:ea typeface="Play"/>
                <a:cs typeface="Play"/>
                <a:sym typeface="Play"/>
              </a:rPr>
              <a:t>From:</a:t>
            </a:r>
            <a:endParaRPr dirty="0"/>
          </a:p>
        </p:txBody>
      </p:sp>
      <p:sp>
        <p:nvSpPr>
          <p:cNvPr id="258" name="Google Shape;258;p4"/>
          <p:cNvSpPr txBox="1"/>
          <p:nvPr/>
        </p:nvSpPr>
        <p:spPr>
          <a:xfrm>
            <a:off x="4714396" y="3937348"/>
            <a:ext cx="1834359" cy="851508"/>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4400"/>
              <a:buFont typeface="Play"/>
              <a:buNone/>
            </a:pPr>
            <a:r>
              <a:rPr lang="en-US" sz="4400" b="0" i="0" u="none" strike="noStrike" cap="none">
                <a:solidFill>
                  <a:schemeClr val="lt1"/>
                </a:solidFill>
                <a:latin typeface="Play"/>
                <a:ea typeface="Play"/>
                <a:cs typeface="Play"/>
                <a:sym typeface="Play"/>
              </a:rPr>
              <a:t>To:</a:t>
            </a:r>
            <a:endParaRPr/>
          </a:p>
        </p:txBody>
      </p:sp>
      <p:sp>
        <p:nvSpPr>
          <p:cNvPr id="259" name="Google Shape;259;p4"/>
          <p:cNvSpPr txBox="1"/>
          <p:nvPr/>
        </p:nvSpPr>
        <p:spPr>
          <a:xfrm>
            <a:off x="507085" y="4969647"/>
            <a:ext cx="3452024" cy="1310637"/>
          </a:xfrm>
          <a:prstGeom prst="rect">
            <a:avLst/>
          </a:prstGeom>
          <a:noFill/>
          <a:ln>
            <a:noFill/>
          </a:ln>
        </p:spPr>
        <p:txBody>
          <a:bodyPr spcFirstLastPara="1" wrap="square" lIns="0" tIns="0" rIns="0" bIns="0" anchor="t" anchorCtr="0">
            <a:normAutofit/>
          </a:bodyPr>
          <a:lstStyle/>
          <a:p>
            <a:pPr marL="0" marR="0" lvl="0" indent="0" algn="l" rtl="0">
              <a:lnSpc>
                <a:spcPct val="100000"/>
              </a:lnSpc>
              <a:spcBef>
                <a:spcPts val="0"/>
              </a:spcBef>
              <a:spcAft>
                <a:spcPts val="0"/>
              </a:spcAft>
              <a:buClr>
                <a:schemeClr val="lt1"/>
              </a:buClr>
              <a:buSzPts val="2400"/>
              <a:buFont typeface="Arial"/>
              <a:buNone/>
            </a:pPr>
            <a:r>
              <a:rPr lang="en-US" sz="2400">
                <a:solidFill>
                  <a:schemeClr val="lt1"/>
                </a:solidFill>
                <a:latin typeface="Gill Sans"/>
                <a:ea typeface="Gill Sans"/>
                <a:cs typeface="Gill Sans"/>
                <a:sym typeface="Gill Sans"/>
              </a:rPr>
              <a:t>Electricity use data</a:t>
            </a:r>
            <a:endParaRPr/>
          </a:p>
        </p:txBody>
      </p:sp>
      <p:sp>
        <p:nvSpPr>
          <p:cNvPr id="260" name="Google Shape;260;p4"/>
          <p:cNvSpPr txBox="1"/>
          <p:nvPr/>
        </p:nvSpPr>
        <p:spPr>
          <a:xfrm>
            <a:off x="4822743" y="4988525"/>
            <a:ext cx="3452024" cy="1310637"/>
          </a:xfrm>
          <a:prstGeom prst="rect">
            <a:avLst/>
          </a:prstGeom>
          <a:noFill/>
          <a:ln>
            <a:noFill/>
          </a:ln>
        </p:spPr>
        <p:txBody>
          <a:bodyPr spcFirstLastPara="1" wrap="square" lIns="0" tIns="0" rIns="0" bIns="0" anchor="t" anchorCtr="0">
            <a:normAutofit/>
          </a:bodyPr>
          <a:lstStyle/>
          <a:p>
            <a:pPr marL="0" marR="0" lvl="0" indent="0" algn="l" rtl="0">
              <a:lnSpc>
                <a:spcPct val="100000"/>
              </a:lnSpc>
              <a:spcBef>
                <a:spcPts val="0"/>
              </a:spcBef>
              <a:spcAft>
                <a:spcPts val="0"/>
              </a:spcAft>
              <a:buClr>
                <a:schemeClr val="lt1"/>
              </a:buClr>
              <a:buSzPts val="2400"/>
              <a:buFont typeface="Arial"/>
              <a:buNone/>
            </a:pPr>
            <a:r>
              <a:rPr lang="en-US" sz="2400">
                <a:solidFill>
                  <a:schemeClr val="lt1"/>
                </a:solidFill>
                <a:latin typeface="Gill Sans"/>
                <a:ea typeface="Gill Sans"/>
                <a:cs typeface="Gill Sans"/>
                <a:sym typeface="Gill Sans"/>
              </a:rPr>
              <a:t>Predicted electricity use</a:t>
            </a:r>
            <a:endParaRPr sz="24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Timeline – Phase 1</a:t>
            </a:r>
            <a:endParaRPr dirty="0"/>
          </a:p>
        </p:txBody>
      </p:sp>
      <p:sp>
        <p:nvSpPr>
          <p:cNvPr id="267" name="Google Shape;267;p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268" name="Google Shape;268;p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269" name="Google Shape;269;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70" name="Google Shape;270;p6"/>
          <p:cNvGrpSpPr/>
          <p:nvPr/>
        </p:nvGrpSpPr>
        <p:grpSpPr>
          <a:xfrm>
            <a:off x="549538" y="1215275"/>
            <a:ext cx="11083642" cy="3979810"/>
            <a:chOff x="3249" y="0"/>
            <a:chExt cx="11083642" cy="3979810"/>
          </a:xfrm>
        </p:grpSpPr>
        <p:sp>
          <p:nvSpPr>
            <p:cNvPr id="271" name="Google Shape;271;p6"/>
            <p:cNvSpPr/>
            <p:nvPr/>
          </p:nvSpPr>
          <p:spPr>
            <a:xfrm rot="-5400000">
              <a:off x="1434186" y="1011873"/>
              <a:ext cx="398100" cy="1956000"/>
            </a:xfrm>
            <a:prstGeom prst="round2SameRect">
              <a:avLst>
                <a:gd name="adj1" fmla="val 16667"/>
                <a:gd name="adj2" fmla="val 0"/>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txBox="1"/>
            <p:nvPr/>
          </p:nvSpPr>
          <p:spPr>
            <a:xfrm>
              <a:off x="674664" y="1810365"/>
              <a:ext cx="1936500" cy="359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ea typeface="Gill Sans"/>
                  <a:cs typeface="Gill Sans"/>
                  <a:sym typeface="Gill Sans"/>
                </a:rPr>
                <a:t>Sep 10</a:t>
              </a:r>
              <a:endParaRPr dirty="0"/>
            </a:p>
          </p:txBody>
        </p:sp>
        <p:sp>
          <p:nvSpPr>
            <p:cNvPr id="273" name="Google Shape;273;p6"/>
            <p:cNvSpPr/>
            <p:nvPr/>
          </p:nvSpPr>
          <p:spPr>
            <a:xfrm>
              <a:off x="3249"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txBox="1"/>
            <p:nvPr/>
          </p:nvSpPr>
          <p:spPr>
            <a:xfrm>
              <a:off x="3249"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Project Initiates</a:t>
              </a:r>
              <a:endParaRPr/>
            </a:p>
          </p:txBody>
        </p:sp>
        <p:cxnSp>
          <p:nvCxnSpPr>
            <p:cNvPr id="275" name="Google Shape;275;p6"/>
            <p:cNvCxnSpPr/>
            <p:nvPr/>
          </p:nvCxnSpPr>
          <p:spPr>
            <a:xfrm>
              <a:off x="1633216" y="1472548"/>
              <a:ext cx="0" cy="318300"/>
            </a:xfrm>
            <a:prstGeom prst="straightConnector1">
              <a:avLst/>
            </a:prstGeom>
            <a:noFill/>
            <a:ln w="9525" cap="flat" cmpd="sng">
              <a:solidFill>
                <a:schemeClr val="accent5"/>
              </a:solidFill>
              <a:prstDash val="dash"/>
              <a:miter lim="800000"/>
              <a:headEnd type="none" w="sm" len="sm"/>
              <a:tailEnd type="none" w="sm" len="sm"/>
            </a:ln>
          </p:spPr>
        </p:cxnSp>
        <p:sp>
          <p:nvSpPr>
            <p:cNvPr id="276" name="Google Shape;276;p6"/>
            <p:cNvSpPr/>
            <p:nvPr/>
          </p:nvSpPr>
          <p:spPr>
            <a:xfrm>
              <a:off x="1593417" y="1392951"/>
              <a:ext cx="79500" cy="79500"/>
            </a:xfrm>
            <a:prstGeom prst="ellipse">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2611196" y="1790937"/>
              <a:ext cx="1956000" cy="398100"/>
            </a:xfrm>
            <a:prstGeom prst="rect">
              <a:avLst/>
            </a:prstGeom>
            <a:solidFill>
              <a:srgbClr val="8080AC"/>
            </a:solidFill>
            <a:ln w="12700" cap="flat" cmpd="sng">
              <a:solidFill>
                <a:srgbClr val="8080A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txBox="1"/>
            <p:nvPr/>
          </p:nvSpPr>
          <p:spPr>
            <a:xfrm>
              <a:off x="2611196" y="1790937"/>
              <a:ext cx="1956000" cy="398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Sep 30</a:t>
              </a:r>
              <a:endParaRPr/>
            </a:p>
          </p:txBody>
        </p:sp>
        <p:sp>
          <p:nvSpPr>
            <p:cNvPr id="279" name="Google Shape;279;p6"/>
            <p:cNvSpPr/>
            <p:nvPr/>
          </p:nvSpPr>
          <p:spPr>
            <a:xfrm>
              <a:off x="1959209" y="258691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txBox="1"/>
            <p:nvPr/>
          </p:nvSpPr>
          <p:spPr>
            <a:xfrm>
              <a:off x="1959209" y="2586910"/>
              <a:ext cx="3259800" cy="1392900"/>
            </a:xfrm>
            <a:prstGeom prst="rect">
              <a:avLst/>
            </a:prstGeom>
            <a:noFill/>
            <a:ln>
              <a:noFill/>
            </a:ln>
          </p:spPr>
          <p:txBody>
            <a:bodyPr spcFirstLastPara="1" wrap="square" lIns="0" tIns="137150" rIns="0" bIns="0" anchor="t"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Feature Engineering</a:t>
              </a:r>
              <a:endParaRPr sz="1800" dirty="0">
                <a:solidFill>
                  <a:schemeClr val="lt1"/>
                </a:solidFill>
                <a:latin typeface="Gill Sans"/>
                <a:ea typeface="Gill Sans"/>
                <a:cs typeface="Gill Sans"/>
                <a:sym typeface="Gill Sans"/>
              </a:endParaRPr>
            </a:p>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First model iteration</a:t>
              </a:r>
              <a:endParaRPr sz="1800" dirty="0">
                <a:solidFill>
                  <a:schemeClr val="lt1"/>
                </a:solidFill>
                <a:latin typeface="Gill Sans"/>
                <a:ea typeface="Gill Sans"/>
                <a:cs typeface="Gill Sans"/>
                <a:sym typeface="Gill Sans"/>
              </a:endParaRPr>
            </a:p>
          </p:txBody>
        </p:sp>
        <p:cxnSp>
          <p:nvCxnSpPr>
            <p:cNvPr id="281" name="Google Shape;281;p6"/>
            <p:cNvCxnSpPr/>
            <p:nvPr/>
          </p:nvCxnSpPr>
          <p:spPr>
            <a:xfrm>
              <a:off x="3589176" y="2188924"/>
              <a:ext cx="0" cy="318300"/>
            </a:xfrm>
            <a:prstGeom prst="straightConnector1">
              <a:avLst/>
            </a:prstGeom>
            <a:noFill/>
            <a:ln w="9525" cap="flat" cmpd="sng">
              <a:solidFill>
                <a:srgbClr val="8080AC"/>
              </a:solidFill>
              <a:prstDash val="dash"/>
              <a:miter lim="800000"/>
              <a:headEnd type="none" w="sm" len="sm"/>
              <a:tailEnd type="none" w="sm" len="sm"/>
            </a:ln>
          </p:spPr>
        </p:cxnSp>
        <p:sp>
          <p:nvSpPr>
            <p:cNvPr id="282" name="Google Shape;282;p6"/>
            <p:cNvSpPr/>
            <p:nvPr/>
          </p:nvSpPr>
          <p:spPr>
            <a:xfrm>
              <a:off x="3549378" y="2507313"/>
              <a:ext cx="79500" cy="79500"/>
            </a:xfrm>
            <a:prstGeom prst="ellipse">
              <a:avLst/>
            </a:prstGeom>
            <a:solidFill>
              <a:srgbClr val="8080A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4567157" y="1790937"/>
              <a:ext cx="1956000" cy="398100"/>
            </a:xfrm>
            <a:prstGeom prst="rect">
              <a:avLst/>
            </a:prstGeom>
            <a:solidFill>
              <a:srgbClr val="605E99"/>
            </a:solidFill>
            <a:ln w="12700" cap="flat" cmpd="sng">
              <a:solidFill>
                <a:srgbClr val="605E9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txBox="1"/>
            <p:nvPr/>
          </p:nvSpPr>
          <p:spPr>
            <a:xfrm>
              <a:off x="4567157" y="1790937"/>
              <a:ext cx="1956000" cy="398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Oct 14</a:t>
              </a:r>
              <a:endParaRPr/>
            </a:p>
          </p:txBody>
        </p:sp>
        <p:sp>
          <p:nvSpPr>
            <p:cNvPr id="285" name="Google Shape;285;p6"/>
            <p:cNvSpPr/>
            <p:nvPr/>
          </p:nvSpPr>
          <p:spPr>
            <a:xfrm>
              <a:off x="3915170"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txBox="1"/>
            <p:nvPr/>
          </p:nvSpPr>
          <p:spPr>
            <a:xfrm>
              <a:off x="3915170"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Project Phase 1</a:t>
              </a:r>
              <a:br>
                <a:rPr lang="en-US" sz="1800" dirty="0">
                  <a:solidFill>
                    <a:schemeClr val="lt1"/>
                  </a:solidFill>
                  <a:latin typeface="Gill Sans"/>
                  <a:ea typeface="Gill Sans"/>
                  <a:cs typeface="Gill Sans"/>
                  <a:sym typeface="Gill Sans"/>
                </a:rPr>
              </a:br>
              <a:r>
                <a:rPr lang="en-US" sz="1800" dirty="0">
                  <a:solidFill>
                    <a:schemeClr val="lt1"/>
                  </a:solidFill>
                  <a:latin typeface="Gill Sans"/>
                  <a:ea typeface="Gill Sans"/>
                  <a:cs typeface="Gill Sans"/>
                  <a:sym typeface="Gill Sans"/>
                </a:rPr>
                <a:t>(Group 1)</a:t>
              </a:r>
              <a:endParaRPr sz="1800" dirty="0">
                <a:solidFill>
                  <a:schemeClr val="lt1"/>
                </a:solidFill>
                <a:latin typeface="Gill Sans"/>
                <a:ea typeface="Gill Sans"/>
                <a:cs typeface="Gill Sans"/>
                <a:sym typeface="Gill Sans"/>
              </a:endParaRPr>
            </a:p>
          </p:txBody>
        </p:sp>
        <p:cxnSp>
          <p:nvCxnSpPr>
            <p:cNvPr id="287" name="Google Shape;287;p6"/>
            <p:cNvCxnSpPr/>
            <p:nvPr/>
          </p:nvCxnSpPr>
          <p:spPr>
            <a:xfrm>
              <a:off x="5545137" y="1472548"/>
              <a:ext cx="0" cy="318300"/>
            </a:xfrm>
            <a:prstGeom prst="straightConnector1">
              <a:avLst/>
            </a:prstGeom>
            <a:noFill/>
            <a:ln w="9525" cap="flat" cmpd="sng">
              <a:solidFill>
                <a:srgbClr val="605E99"/>
              </a:solidFill>
              <a:prstDash val="dash"/>
              <a:miter lim="800000"/>
              <a:headEnd type="none" w="sm" len="sm"/>
              <a:tailEnd type="none" w="sm" len="sm"/>
            </a:ln>
          </p:spPr>
        </p:cxnSp>
        <p:sp>
          <p:nvSpPr>
            <p:cNvPr id="288" name="Google Shape;288;p6"/>
            <p:cNvSpPr/>
            <p:nvPr/>
          </p:nvSpPr>
          <p:spPr>
            <a:xfrm>
              <a:off x="5505338" y="1392951"/>
              <a:ext cx="79500" cy="79500"/>
            </a:xfrm>
            <a:prstGeom prst="ellipse">
              <a:avLst/>
            </a:prstGeom>
            <a:solidFill>
              <a:srgbClr val="605E9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6523117" y="1790937"/>
              <a:ext cx="1956000" cy="398100"/>
            </a:xfrm>
            <a:prstGeom prst="rect">
              <a:avLst/>
            </a:prstGeom>
            <a:solidFill>
              <a:srgbClr val="4B477A"/>
            </a:solidFill>
            <a:ln w="12700" cap="flat" cmpd="sng">
              <a:solidFill>
                <a:srgbClr val="4B477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800">
                  <a:solidFill>
                    <a:schemeClr val="lt1"/>
                  </a:solidFill>
                  <a:latin typeface="Gill Sans"/>
                  <a:ea typeface="Gill Sans"/>
                  <a:cs typeface="Gill Sans"/>
                  <a:sym typeface="Gill Sans"/>
                </a:rPr>
                <a:t>Nov</a:t>
              </a:r>
              <a:endParaRPr/>
            </a:p>
          </p:txBody>
        </p:sp>
        <p:sp>
          <p:nvSpPr>
            <p:cNvPr id="290" name="Google Shape;290;p6"/>
            <p:cNvSpPr/>
            <p:nvPr/>
          </p:nvSpPr>
          <p:spPr>
            <a:xfrm>
              <a:off x="5871130" y="258691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txBox="1"/>
            <p:nvPr/>
          </p:nvSpPr>
          <p:spPr>
            <a:xfrm>
              <a:off x="5871130" y="2586910"/>
              <a:ext cx="3259800" cy="1392900"/>
            </a:xfrm>
            <a:prstGeom prst="rect">
              <a:avLst/>
            </a:prstGeom>
            <a:noFill/>
            <a:ln>
              <a:noFill/>
            </a:ln>
          </p:spPr>
          <p:txBody>
            <a:bodyPr spcFirstLastPara="1" wrap="square" lIns="0" tIns="137150" rIns="0" bIns="0" anchor="t"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Q&amp;A, Collaboration for smooth project hand-over</a:t>
              </a:r>
              <a:endParaRPr sz="1800">
                <a:solidFill>
                  <a:schemeClr val="lt1"/>
                </a:solidFill>
                <a:latin typeface="Gill Sans"/>
                <a:ea typeface="Gill Sans"/>
                <a:cs typeface="Gill Sans"/>
                <a:sym typeface="Gill Sans"/>
              </a:endParaRPr>
            </a:p>
          </p:txBody>
        </p:sp>
        <p:cxnSp>
          <p:nvCxnSpPr>
            <p:cNvPr id="292" name="Google Shape;292;p6"/>
            <p:cNvCxnSpPr/>
            <p:nvPr/>
          </p:nvCxnSpPr>
          <p:spPr>
            <a:xfrm>
              <a:off x="7501098" y="2188924"/>
              <a:ext cx="0" cy="318300"/>
            </a:xfrm>
            <a:prstGeom prst="straightConnector1">
              <a:avLst/>
            </a:prstGeom>
            <a:noFill/>
            <a:ln w="9525" cap="flat" cmpd="sng">
              <a:solidFill>
                <a:srgbClr val="4B477A"/>
              </a:solidFill>
              <a:prstDash val="dash"/>
              <a:miter lim="800000"/>
              <a:headEnd type="none" w="sm" len="sm"/>
              <a:tailEnd type="none" w="sm" len="sm"/>
            </a:ln>
          </p:spPr>
        </p:cxnSp>
        <p:sp>
          <p:nvSpPr>
            <p:cNvPr id="293" name="Google Shape;293;p6"/>
            <p:cNvSpPr/>
            <p:nvPr/>
          </p:nvSpPr>
          <p:spPr>
            <a:xfrm>
              <a:off x="7461299" y="2507313"/>
              <a:ext cx="79500" cy="79500"/>
            </a:xfrm>
            <a:prstGeom prst="ellipse">
              <a:avLst/>
            </a:prstGeom>
            <a:solidFill>
              <a:srgbClr val="4B477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rot="5400000">
              <a:off x="9257988" y="1011987"/>
              <a:ext cx="398100" cy="1956000"/>
            </a:xfrm>
            <a:prstGeom prst="round2SameRect">
              <a:avLst>
                <a:gd name="adj1" fmla="val 16667"/>
                <a:gd name="adj2" fmla="val 0"/>
              </a:avLst>
            </a:prstGeom>
            <a:solidFill>
              <a:srgbClr val="36325A"/>
            </a:solidFill>
            <a:ln w="12700" cap="flat" cmpd="sng">
              <a:solidFill>
                <a:srgbClr val="36325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txBox="1"/>
            <p:nvPr/>
          </p:nvSpPr>
          <p:spPr>
            <a:xfrm>
              <a:off x="8479078" y="1810365"/>
              <a:ext cx="1936500" cy="359100"/>
            </a:xfrm>
            <a:prstGeom prst="rect">
              <a:avLst/>
            </a:prstGeom>
            <a:noFill/>
            <a:ln>
              <a:noFill/>
            </a:ln>
          </p:spPr>
          <p:txBody>
            <a:bodyPr spcFirstLastPara="1" wrap="square" lIns="137150" tIns="137150" rIns="137150" bIns="137150" anchor="ctr" anchorCtr="1">
              <a:noAutofit/>
            </a:bodyPr>
            <a:lstStyle/>
            <a:p>
              <a:pPr marL="0" lvl="0" indent="0" algn="ctr" rtl="0">
                <a:lnSpc>
                  <a:spcPct val="90000"/>
                </a:lnSpc>
                <a:spcBef>
                  <a:spcPts val="0"/>
                </a:spcBef>
                <a:spcAft>
                  <a:spcPts val="0"/>
                </a:spcAft>
                <a:buClr>
                  <a:schemeClr val="lt1"/>
                </a:buClr>
                <a:buSzPts val="1800"/>
                <a:buFont typeface="Gill Sans"/>
                <a:buNone/>
              </a:pPr>
              <a:r>
                <a:rPr lang="en-US" sz="1800">
                  <a:solidFill>
                    <a:schemeClr val="lt1"/>
                  </a:solidFill>
                  <a:latin typeface="Gill Sans"/>
                  <a:ea typeface="Gill Sans"/>
                  <a:cs typeface="Gill Sans"/>
                  <a:sym typeface="Gill Sans"/>
                </a:rPr>
                <a:t>Dec</a:t>
              </a:r>
              <a:endParaRPr/>
            </a:p>
          </p:txBody>
        </p:sp>
        <p:sp>
          <p:nvSpPr>
            <p:cNvPr id="296" name="Google Shape;296;p6"/>
            <p:cNvSpPr/>
            <p:nvPr/>
          </p:nvSpPr>
          <p:spPr>
            <a:xfrm>
              <a:off x="7827091"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txBox="1"/>
            <p:nvPr/>
          </p:nvSpPr>
          <p:spPr>
            <a:xfrm>
              <a:off x="7827091"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a:solidFill>
                    <a:schemeClr val="lt1"/>
                  </a:solidFill>
                  <a:latin typeface="Gill Sans"/>
                  <a:ea typeface="Gill Sans"/>
                  <a:cs typeface="Gill Sans"/>
                  <a:sym typeface="Gill Sans"/>
                </a:rPr>
                <a:t>Presentation</a:t>
              </a:r>
              <a:endParaRPr sz="1800" b="0" i="0" u="none" strike="noStrike" cap="none">
                <a:solidFill>
                  <a:schemeClr val="lt1"/>
                </a:solidFill>
                <a:latin typeface="Gill Sans"/>
                <a:ea typeface="Gill Sans"/>
                <a:cs typeface="Gill Sans"/>
                <a:sym typeface="Gill Sans"/>
              </a:endParaRPr>
            </a:p>
          </p:txBody>
        </p:sp>
        <p:cxnSp>
          <p:nvCxnSpPr>
            <p:cNvPr id="298" name="Google Shape;298;p6"/>
            <p:cNvCxnSpPr/>
            <p:nvPr/>
          </p:nvCxnSpPr>
          <p:spPr>
            <a:xfrm>
              <a:off x="9457058" y="1472548"/>
              <a:ext cx="0" cy="318300"/>
            </a:xfrm>
            <a:prstGeom prst="straightConnector1">
              <a:avLst/>
            </a:prstGeom>
            <a:noFill/>
            <a:ln w="9525" cap="flat" cmpd="sng">
              <a:solidFill>
                <a:srgbClr val="36325A"/>
              </a:solidFill>
              <a:prstDash val="dash"/>
              <a:miter lim="800000"/>
              <a:headEnd type="none" w="sm" len="sm"/>
              <a:tailEnd type="none" w="sm" len="sm"/>
            </a:ln>
          </p:spPr>
        </p:cxnSp>
        <p:sp>
          <p:nvSpPr>
            <p:cNvPr id="299" name="Google Shape;299;p6"/>
            <p:cNvSpPr/>
            <p:nvPr/>
          </p:nvSpPr>
          <p:spPr>
            <a:xfrm>
              <a:off x="9417260" y="1392951"/>
              <a:ext cx="79500" cy="79500"/>
            </a:xfrm>
            <a:prstGeom prst="ellipse">
              <a:avLst/>
            </a:prstGeom>
            <a:solidFill>
              <a:srgbClr val="36325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dirty="0"/>
              <a:t>Timeline – Phase 2</a:t>
            </a:r>
            <a:endParaRPr dirty="0"/>
          </a:p>
        </p:txBody>
      </p:sp>
      <p:sp>
        <p:nvSpPr>
          <p:cNvPr id="267" name="Google Shape;267;p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268" name="Google Shape;268;p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269" name="Google Shape;269;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70" name="Google Shape;270;p6"/>
          <p:cNvGrpSpPr/>
          <p:nvPr/>
        </p:nvGrpSpPr>
        <p:grpSpPr>
          <a:xfrm>
            <a:off x="549538" y="1215275"/>
            <a:ext cx="11083642" cy="3979810"/>
            <a:chOff x="3249" y="0"/>
            <a:chExt cx="11083642" cy="3979810"/>
          </a:xfrm>
        </p:grpSpPr>
        <p:sp>
          <p:nvSpPr>
            <p:cNvPr id="271" name="Google Shape;271;p6"/>
            <p:cNvSpPr/>
            <p:nvPr/>
          </p:nvSpPr>
          <p:spPr>
            <a:xfrm rot="-5400000">
              <a:off x="1434186" y="1011873"/>
              <a:ext cx="398100" cy="1956000"/>
            </a:xfrm>
            <a:prstGeom prst="round2SameRect">
              <a:avLst>
                <a:gd name="adj1" fmla="val 16667"/>
                <a:gd name="adj2" fmla="val 0"/>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txBox="1"/>
            <p:nvPr/>
          </p:nvSpPr>
          <p:spPr>
            <a:xfrm>
              <a:off x="674664" y="1810365"/>
              <a:ext cx="1936500" cy="359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ea typeface="Gill Sans"/>
                  <a:cs typeface="Gill Sans"/>
                  <a:sym typeface="Gill Sans"/>
                </a:rPr>
                <a:t>Oct 14</a:t>
              </a:r>
              <a:endParaRPr dirty="0"/>
            </a:p>
          </p:txBody>
        </p:sp>
        <p:sp>
          <p:nvSpPr>
            <p:cNvPr id="273" name="Google Shape;273;p6"/>
            <p:cNvSpPr/>
            <p:nvPr/>
          </p:nvSpPr>
          <p:spPr>
            <a:xfrm>
              <a:off x="3249"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txBox="1"/>
            <p:nvPr/>
          </p:nvSpPr>
          <p:spPr>
            <a:xfrm>
              <a:off x="3249"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cs typeface="Gill Sans"/>
                  <a:sym typeface="Gill Sans"/>
                </a:rPr>
                <a:t>Receive Project from Group 1</a:t>
              </a:r>
              <a:endParaRPr dirty="0"/>
            </a:p>
          </p:txBody>
        </p:sp>
        <p:cxnSp>
          <p:nvCxnSpPr>
            <p:cNvPr id="275" name="Google Shape;275;p6"/>
            <p:cNvCxnSpPr/>
            <p:nvPr/>
          </p:nvCxnSpPr>
          <p:spPr>
            <a:xfrm>
              <a:off x="1633216" y="1472548"/>
              <a:ext cx="0" cy="318300"/>
            </a:xfrm>
            <a:prstGeom prst="straightConnector1">
              <a:avLst/>
            </a:prstGeom>
            <a:noFill/>
            <a:ln w="9525" cap="flat" cmpd="sng">
              <a:solidFill>
                <a:schemeClr val="accent5"/>
              </a:solidFill>
              <a:prstDash val="dash"/>
              <a:miter lim="800000"/>
              <a:headEnd type="none" w="sm" len="sm"/>
              <a:tailEnd type="none" w="sm" len="sm"/>
            </a:ln>
          </p:spPr>
        </p:cxnSp>
        <p:sp>
          <p:nvSpPr>
            <p:cNvPr id="276" name="Google Shape;276;p6"/>
            <p:cNvSpPr/>
            <p:nvPr/>
          </p:nvSpPr>
          <p:spPr>
            <a:xfrm>
              <a:off x="1593417" y="1392951"/>
              <a:ext cx="79500" cy="79500"/>
            </a:xfrm>
            <a:prstGeom prst="ellipse">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2611196" y="1790937"/>
              <a:ext cx="1956000" cy="398100"/>
            </a:xfrm>
            <a:prstGeom prst="rect">
              <a:avLst/>
            </a:prstGeom>
            <a:solidFill>
              <a:srgbClr val="8080AC"/>
            </a:solidFill>
            <a:ln w="12700" cap="flat" cmpd="sng">
              <a:solidFill>
                <a:srgbClr val="8080A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txBox="1"/>
            <p:nvPr/>
          </p:nvSpPr>
          <p:spPr>
            <a:xfrm>
              <a:off x="2611196" y="1790937"/>
              <a:ext cx="1956000" cy="398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ea typeface="Gill Sans"/>
                  <a:cs typeface="Gill Sans"/>
                  <a:sym typeface="Gill Sans"/>
                </a:rPr>
                <a:t>Nov 1</a:t>
              </a:r>
              <a:endParaRPr dirty="0"/>
            </a:p>
          </p:txBody>
        </p:sp>
        <p:sp>
          <p:nvSpPr>
            <p:cNvPr id="279" name="Google Shape;279;p6"/>
            <p:cNvSpPr/>
            <p:nvPr/>
          </p:nvSpPr>
          <p:spPr>
            <a:xfrm>
              <a:off x="1959209" y="258691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txBox="1"/>
            <p:nvPr/>
          </p:nvSpPr>
          <p:spPr>
            <a:xfrm>
              <a:off x="1959209" y="2586910"/>
              <a:ext cx="3259800" cy="1392900"/>
            </a:xfrm>
            <a:prstGeom prst="rect">
              <a:avLst/>
            </a:prstGeom>
            <a:noFill/>
            <a:ln>
              <a:noFill/>
            </a:ln>
          </p:spPr>
          <p:txBody>
            <a:bodyPr spcFirstLastPara="1" wrap="square" lIns="0" tIns="137150" rIns="0" bIns="0" anchor="t"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Review Code, Audit Methodology</a:t>
              </a:r>
              <a:endParaRPr sz="1800" dirty="0">
                <a:solidFill>
                  <a:schemeClr val="lt1"/>
                </a:solidFill>
                <a:latin typeface="Gill Sans"/>
                <a:ea typeface="Gill Sans"/>
                <a:cs typeface="Gill Sans"/>
                <a:sym typeface="Gill Sans"/>
              </a:endParaRPr>
            </a:p>
          </p:txBody>
        </p:sp>
        <p:cxnSp>
          <p:nvCxnSpPr>
            <p:cNvPr id="281" name="Google Shape;281;p6"/>
            <p:cNvCxnSpPr/>
            <p:nvPr/>
          </p:nvCxnSpPr>
          <p:spPr>
            <a:xfrm>
              <a:off x="3589176" y="2188924"/>
              <a:ext cx="0" cy="318300"/>
            </a:xfrm>
            <a:prstGeom prst="straightConnector1">
              <a:avLst/>
            </a:prstGeom>
            <a:noFill/>
            <a:ln w="9525" cap="flat" cmpd="sng">
              <a:solidFill>
                <a:srgbClr val="8080AC"/>
              </a:solidFill>
              <a:prstDash val="dash"/>
              <a:miter lim="800000"/>
              <a:headEnd type="none" w="sm" len="sm"/>
              <a:tailEnd type="none" w="sm" len="sm"/>
            </a:ln>
          </p:spPr>
        </p:cxnSp>
        <p:sp>
          <p:nvSpPr>
            <p:cNvPr id="282" name="Google Shape;282;p6"/>
            <p:cNvSpPr/>
            <p:nvPr/>
          </p:nvSpPr>
          <p:spPr>
            <a:xfrm>
              <a:off x="3549378" y="2507313"/>
              <a:ext cx="79500" cy="79500"/>
            </a:xfrm>
            <a:prstGeom prst="ellipse">
              <a:avLst/>
            </a:prstGeom>
            <a:solidFill>
              <a:srgbClr val="8080A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4567157" y="1790937"/>
              <a:ext cx="1956000" cy="398100"/>
            </a:xfrm>
            <a:prstGeom prst="rect">
              <a:avLst/>
            </a:prstGeom>
            <a:solidFill>
              <a:srgbClr val="605E99"/>
            </a:solidFill>
            <a:ln w="12700" cap="flat" cmpd="sng">
              <a:solidFill>
                <a:srgbClr val="605E9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txBox="1"/>
            <p:nvPr/>
          </p:nvSpPr>
          <p:spPr>
            <a:xfrm>
              <a:off x="4567157" y="1790937"/>
              <a:ext cx="1956000" cy="398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ea typeface="Gill Sans"/>
                  <a:cs typeface="Gill Sans"/>
                  <a:sym typeface="Gill Sans"/>
                </a:rPr>
                <a:t>Nov 20</a:t>
              </a:r>
              <a:endParaRPr dirty="0"/>
            </a:p>
          </p:txBody>
        </p:sp>
        <p:sp>
          <p:nvSpPr>
            <p:cNvPr id="285" name="Google Shape;285;p6"/>
            <p:cNvSpPr/>
            <p:nvPr/>
          </p:nvSpPr>
          <p:spPr>
            <a:xfrm>
              <a:off x="3915170"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txBox="1"/>
            <p:nvPr/>
          </p:nvSpPr>
          <p:spPr>
            <a:xfrm>
              <a:off x="3915170"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Project Phase 2</a:t>
              </a:r>
              <a:br>
                <a:rPr lang="en-US" sz="1800" dirty="0">
                  <a:solidFill>
                    <a:schemeClr val="lt1"/>
                  </a:solidFill>
                  <a:latin typeface="Gill Sans"/>
                  <a:ea typeface="Gill Sans"/>
                  <a:cs typeface="Gill Sans"/>
                  <a:sym typeface="Gill Sans"/>
                </a:rPr>
              </a:br>
              <a:r>
                <a:rPr lang="en-US" sz="1800" dirty="0">
                  <a:solidFill>
                    <a:schemeClr val="lt1"/>
                  </a:solidFill>
                  <a:latin typeface="Gill Sans"/>
                  <a:ea typeface="Gill Sans"/>
                  <a:cs typeface="Gill Sans"/>
                  <a:sym typeface="Gill Sans"/>
                </a:rPr>
                <a:t>(Group 2)</a:t>
              </a:r>
            </a:p>
          </p:txBody>
        </p:sp>
        <p:cxnSp>
          <p:nvCxnSpPr>
            <p:cNvPr id="287" name="Google Shape;287;p6"/>
            <p:cNvCxnSpPr/>
            <p:nvPr/>
          </p:nvCxnSpPr>
          <p:spPr>
            <a:xfrm>
              <a:off x="5545137" y="1472548"/>
              <a:ext cx="0" cy="318300"/>
            </a:xfrm>
            <a:prstGeom prst="straightConnector1">
              <a:avLst/>
            </a:prstGeom>
            <a:noFill/>
            <a:ln w="9525" cap="flat" cmpd="sng">
              <a:solidFill>
                <a:srgbClr val="605E99"/>
              </a:solidFill>
              <a:prstDash val="dash"/>
              <a:miter lim="800000"/>
              <a:headEnd type="none" w="sm" len="sm"/>
              <a:tailEnd type="none" w="sm" len="sm"/>
            </a:ln>
          </p:spPr>
        </p:cxnSp>
        <p:sp>
          <p:nvSpPr>
            <p:cNvPr id="288" name="Google Shape;288;p6"/>
            <p:cNvSpPr/>
            <p:nvPr/>
          </p:nvSpPr>
          <p:spPr>
            <a:xfrm>
              <a:off x="5505338" y="1392951"/>
              <a:ext cx="79500" cy="79500"/>
            </a:xfrm>
            <a:prstGeom prst="ellipse">
              <a:avLst/>
            </a:prstGeom>
            <a:solidFill>
              <a:srgbClr val="605E9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6523117" y="1790937"/>
              <a:ext cx="1956000" cy="398100"/>
            </a:xfrm>
            <a:prstGeom prst="rect">
              <a:avLst/>
            </a:prstGeom>
            <a:solidFill>
              <a:srgbClr val="4B477A"/>
            </a:solidFill>
            <a:ln w="12700" cap="flat" cmpd="sng">
              <a:solidFill>
                <a:srgbClr val="4B477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dirty="0"/>
            </a:p>
          </p:txBody>
        </p:sp>
        <p:sp>
          <p:nvSpPr>
            <p:cNvPr id="290" name="Google Shape;290;p6"/>
            <p:cNvSpPr/>
            <p:nvPr/>
          </p:nvSpPr>
          <p:spPr>
            <a:xfrm>
              <a:off x="5871130" y="258691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txBox="1"/>
            <p:nvPr/>
          </p:nvSpPr>
          <p:spPr>
            <a:xfrm>
              <a:off x="5871130" y="2586910"/>
              <a:ext cx="3259800" cy="1392900"/>
            </a:xfrm>
            <a:prstGeom prst="rect">
              <a:avLst/>
            </a:prstGeom>
            <a:noFill/>
            <a:ln>
              <a:noFill/>
            </a:ln>
          </p:spPr>
          <p:txBody>
            <a:bodyPr spcFirstLastPara="1" wrap="square" lIns="0" tIns="137150" rIns="0" bIns="0" anchor="t"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Test Code, Build Dashboard,</a:t>
              </a:r>
              <a:br>
                <a:rPr lang="en-US" sz="1800" dirty="0">
                  <a:solidFill>
                    <a:schemeClr val="lt1"/>
                  </a:solidFill>
                  <a:latin typeface="Gill Sans"/>
                  <a:ea typeface="Gill Sans"/>
                  <a:cs typeface="Gill Sans"/>
                  <a:sym typeface="Gill Sans"/>
                </a:rPr>
              </a:br>
              <a:r>
                <a:rPr lang="en-US" sz="1800" dirty="0">
                  <a:solidFill>
                    <a:schemeClr val="lt1"/>
                  </a:solidFill>
                  <a:latin typeface="Gill Sans"/>
                  <a:ea typeface="Gill Sans"/>
                  <a:cs typeface="Gill Sans"/>
                  <a:sym typeface="Gill Sans"/>
                </a:rPr>
                <a:t>Optimize Methods</a:t>
              </a:r>
              <a:endParaRPr sz="1800" dirty="0">
                <a:solidFill>
                  <a:schemeClr val="lt1"/>
                </a:solidFill>
                <a:latin typeface="Gill Sans"/>
                <a:ea typeface="Gill Sans"/>
                <a:cs typeface="Gill Sans"/>
                <a:sym typeface="Gill Sans"/>
              </a:endParaRPr>
            </a:p>
          </p:txBody>
        </p:sp>
        <p:cxnSp>
          <p:nvCxnSpPr>
            <p:cNvPr id="292" name="Google Shape;292;p6"/>
            <p:cNvCxnSpPr/>
            <p:nvPr/>
          </p:nvCxnSpPr>
          <p:spPr>
            <a:xfrm>
              <a:off x="7501098" y="2188924"/>
              <a:ext cx="0" cy="318300"/>
            </a:xfrm>
            <a:prstGeom prst="straightConnector1">
              <a:avLst/>
            </a:prstGeom>
            <a:noFill/>
            <a:ln w="9525" cap="flat" cmpd="sng">
              <a:solidFill>
                <a:srgbClr val="4B477A"/>
              </a:solidFill>
              <a:prstDash val="dash"/>
              <a:miter lim="800000"/>
              <a:headEnd type="none" w="sm" len="sm"/>
              <a:tailEnd type="none" w="sm" len="sm"/>
            </a:ln>
          </p:spPr>
        </p:cxnSp>
        <p:sp>
          <p:nvSpPr>
            <p:cNvPr id="293" name="Google Shape;293;p6"/>
            <p:cNvSpPr/>
            <p:nvPr/>
          </p:nvSpPr>
          <p:spPr>
            <a:xfrm>
              <a:off x="7461299" y="2507313"/>
              <a:ext cx="79500" cy="79500"/>
            </a:xfrm>
            <a:prstGeom prst="ellipse">
              <a:avLst/>
            </a:prstGeom>
            <a:solidFill>
              <a:srgbClr val="4B477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rot="5400000">
              <a:off x="9257988" y="1011987"/>
              <a:ext cx="398100" cy="1956000"/>
            </a:xfrm>
            <a:prstGeom prst="round2SameRect">
              <a:avLst>
                <a:gd name="adj1" fmla="val 16667"/>
                <a:gd name="adj2" fmla="val 0"/>
              </a:avLst>
            </a:prstGeom>
            <a:solidFill>
              <a:srgbClr val="36325A"/>
            </a:solidFill>
            <a:ln w="12700" cap="flat" cmpd="sng">
              <a:solidFill>
                <a:srgbClr val="36325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txBox="1"/>
            <p:nvPr/>
          </p:nvSpPr>
          <p:spPr>
            <a:xfrm>
              <a:off x="8479078" y="1810365"/>
              <a:ext cx="1936500" cy="359100"/>
            </a:xfrm>
            <a:prstGeom prst="rect">
              <a:avLst/>
            </a:prstGeom>
            <a:noFill/>
            <a:ln>
              <a:noFill/>
            </a:ln>
          </p:spPr>
          <p:txBody>
            <a:bodyPr spcFirstLastPara="1" wrap="square" lIns="137150" tIns="137150" rIns="137150" bIns="137150" anchor="ctr" anchorCtr="1">
              <a:noAutofit/>
            </a:bodyPr>
            <a:lstStyle/>
            <a:p>
              <a:pPr marL="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ea typeface="Gill Sans"/>
                  <a:cs typeface="Gill Sans"/>
                  <a:sym typeface="Gill Sans"/>
                </a:rPr>
                <a:t>Dec 16</a:t>
              </a:r>
              <a:endParaRPr dirty="0"/>
            </a:p>
          </p:txBody>
        </p:sp>
        <p:sp>
          <p:nvSpPr>
            <p:cNvPr id="296" name="Google Shape;296;p6"/>
            <p:cNvSpPr/>
            <p:nvPr/>
          </p:nvSpPr>
          <p:spPr>
            <a:xfrm>
              <a:off x="7827091" y="0"/>
              <a:ext cx="3259800" cy="139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txBox="1"/>
            <p:nvPr/>
          </p:nvSpPr>
          <p:spPr>
            <a:xfrm>
              <a:off x="7827091" y="0"/>
              <a:ext cx="3259800" cy="1392900"/>
            </a:xfrm>
            <a:prstGeom prst="rect">
              <a:avLst/>
            </a:prstGeom>
            <a:noFill/>
            <a:ln>
              <a:noFill/>
            </a:ln>
          </p:spPr>
          <p:txBody>
            <a:bodyPr spcFirstLastPara="1" wrap="square" lIns="0" tIns="0" rIns="0" bIns="137150" anchor="b" anchorCtr="1">
              <a:noAutofit/>
            </a:bodyPr>
            <a:lstStyle/>
            <a:p>
              <a:pPr marL="0" marR="0" lvl="0" indent="0" algn="ctr" rtl="0">
                <a:lnSpc>
                  <a:spcPct val="90000"/>
                </a:lnSpc>
                <a:spcBef>
                  <a:spcPts val="0"/>
                </a:spcBef>
                <a:spcAft>
                  <a:spcPts val="0"/>
                </a:spcAft>
                <a:buClr>
                  <a:schemeClr val="lt1"/>
                </a:buClr>
                <a:buSzPts val="1800"/>
                <a:buFont typeface="Noto Sans Symbols"/>
                <a:buNone/>
              </a:pPr>
              <a:r>
                <a:rPr lang="en-US" sz="1800" dirty="0">
                  <a:solidFill>
                    <a:schemeClr val="lt1"/>
                  </a:solidFill>
                  <a:latin typeface="Gill Sans"/>
                  <a:ea typeface="Gill Sans"/>
                  <a:cs typeface="Gill Sans"/>
                  <a:sym typeface="Gill Sans"/>
                </a:rPr>
                <a:t>Submission</a:t>
              </a:r>
              <a:endParaRPr sz="1800" b="0" i="0" u="none" strike="noStrike" cap="none" dirty="0">
                <a:solidFill>
                  <a:schemeClr val="lt1"/>
                </a:solidFill>
                <a:latin typeface="Gill Sans"/>
                <a:ea typeface="Gill Sans"/>
                <a:cs typeface="Gill Sans"/>
                <a:sym typeface="Gill Sans"/>
              </a:endParaRPr>
            </a:p>
          </p:txBody>
        </p:sp>
        <p:cxnSp>
          <p:nvCxnSpPr>
            <p:cNvPr id="298" name="Google Shape;298;p6"/>
            <p:cNvCxnSpPr/>
            <p:nvPr/>
          </p:nvCxnSpPr>
          <p:spPr>
            <a:xfrm>
              <a:off x="9457058" y="1472548"/>
              <a:ext cx="0" cy="318300"/>
            </a:xfrm>
            <a:prstGeom prst="straightConnector1">
              <a:avLst/>
            </a:prstGeom>
            <a:noFill/>
            <a:ln w="9525" cap="flat" cmpd="sng">
              <a:solidFill>
                <a:srgbClr val="36325A"/>
              </a:solidFill>
              <a:prstDash val="dash"/>
              <a:miter lim="800000"/>
              <a:headEnd type="none" w="sm" len="sm"/>
              <a:tailEnd type="none" w="sm" len="sm"/>
            </a:ln>
          </p:spPr>
        </p:cxnSp>
        <p:sp>
          <p:nvSpPr>
            <p:cNvPr id="299" name="Google Shape;299;p6"/>
            <p:cNvSpPr/>
            <p:nvPr/>
          </p:nvSpPr>
          <p:spPr>
            <a:xfrm>
              <a:off x="9417260" y="1392951"/>
              <a:ext cx="79500" cy="79500"/>
            </a:xfrm>
            <a:prstGeom prst="ellipse">
              <a:avLst/>
            </a:prstGeom>
            <a:solidFill>
              <a:srgbClr val="36325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4;p6">
            <a:extLst>
              <a:ext uri="{FF2B5EF4-FFF2-40B4-BE49-F238E27FC236}">
                <a16:creationId xmlns:a16="http://schemas.microsoft.com/office/drawing/2014/main" id="{7916CBE8-38D6-5178-3EAA-96F2F7AF46E2}"/>
              </a:ext>
            </a:extLst>
          </p:cNvPr>
          <p:cNvSpPr txBox="1"/>
          <p:nvPr/>
        </p:nvSpPr>
        <p:spPr>
          <a:xfrm>
            <a:off x="6743259" y="3006002"/>
            <a:ext cx="1956000" cy="398100"/>
          </a:xfrm>
          <a:prstGeom prst="rect">
            <a:avLst/>
          </a:prstGeom>
          <a:noFill/>
          <a:ln>
            <a:noFill/>
          </a:ln>
        </p:spPr>
        <p:txBody>
          <a:bodyPr spcFirstLastPara="1" wrap="square" lIns="137150" tIns="137150" rIns="137150" bIns="137150" anchor="ctr" anchorCtr="1">
            <a:noAutofit/>
          </a:bodyPr>
          <a:lstStyle/>
          <a:p>
            <a:pPr marL="0" marR="0" lvl="0" indent="0" algn="ctr" rtl="0">
              <a:lnSpc>
                <a:spcPct val="90000"/>
              </a:lnSpc>
              <a:spcBef>
                <a:spcPts val="0"/>
              </a:spcBef>
              <a:spcAft>
                <a:spcPts val="0"/>
              </a:spcAft>
              <a:buClr>
                <a:schemeClr val="lt1"/>
              </a:buClr>
              <a:buSzPts val="1800"/>
              <a:buFont typeface="Gill Sans"/>
              <a:buNone/>
            </a:pPr>
            <a:r>
              <a:rPr lang="en-US" sz="1800" dirty="0">
                <a:solidFill>
                  <a:schemeClr val="lt1"/>
                </a:solidFill>
                <a:latin typeface="Gill Sans"/>
                <a:cs typeface="Gill Sans"/>
                <a:sym typeface="Gill Sans"/>
              </a:rPr>
              <a:t>Dec 1</a:t>
            </a:r>
            <a:endParaRPr dirty="0"/>
          </a:p>
        </p:txBody>
      </p:sp>
    </p:spTree>
    <p:extLst>
      <p:ext uri="{BB962C8B-B14F-4D97-AF65-F5344CB8AC3E}">
        <p14:creationId xmlns:p14="http://schemas.microsoft.com/office/powerpoint/2010/main" val="287536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Data</a:t>
            </a:r>
            <a:endParaRPr/>
          </a:p>
        </p:txBody>
      </p:sp>
      <p:sp>
        <p:nvSpPr>
          <p:cNvPr id="305" name="Google Shape;305;p7"/>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0"/>
              </a:spcBef>
              <a:spcAft>
                <a:spcPts val="0"/>
              </a:spcAft>
              <a:buSzPts val="1800"/>
              <a:buChar char="-"/>
            </a:pPr>
            <a:r>
              <a:rPr lang="en-US" dirty="0"/>
              <a:t>Contains the electricity load of 370 anonymous users (in kW) for each 15-minute interval</a:t>
            </a:r>
            <a:endParaRPr dirty="0"/>
          </a:p>
          <a:p>
            <a:pPr marL="914400" lvl="1" indent="-342900" algn="l" rtl="0">
              <a:lnSpc>
                <a:spcPct val="110000"/>
              </a:lnSpc>
              <a:spcBef>
                <a:spcPts val="0"/>
              </a:spcBef>
              <a:spcAft>
                <a:spcPts val="0"/>
              </a:spcAft>
              <a:buSzPts val="1800"/>
              <a:buChar char="-"/>
            </a:pPr>
            <a:r>
              <a:rPr lang="en-US" dirty="0"/>
              <a:t>2011 to 2014 </a:t>
            </a:r>
            <a:endParaRPr dirty="0"/>
          </a:p>
          <a:p>
            <a:pPr marL="914400" lvl="1" indent="-342900" algn="l" rtl="0">
              <a:lnSpc>
                <a:spcPct val="110000"/>
              </a:lnSpc>
              <a:spcBef>
                <a:spcPts val="0"/>
              </a:spcBef>
              <a:spcAft>
                <a:spcPts val="0"/>
              </a:spcAft>
              <a:buSzPts val="1800"/>
              <a:buChar char="-"/>
            </a:pPr>
            <a:r>
              <a:rPr lang="en-US" dirty="0"/>
              <a:t>Training set: 2011-01-01 - 2014-03-31</a:t>
            </a:r>
            <a:endParaRPr dirty="0"/>
          </a:p>
          <a:p>
            <a:pPr marL="914400" lvl="1" indent="-342900" algn="l" rtl="0">
              <a:lnSpc>
                <a:spcPct val="110000"/>
              </a:lnSpc>
              <a:spcBef>
                <a:spcPts val="0"/>
              </a:spcBef>
              <a:spcAft>
                <a:spcPts val="0"/>
              </a:spcAft>
              <a:buSzPts val="1800"/>
              <a:buChar char="-"/>
            </a:pPr>
            <a:r>
              <a:rPr lang="en-US" dirty="0"/>
              <a:t>Test set: 2014-04-01 - 2014-12-31</a:t>
            </a:r>
            <a:endParaRPr dirty="0"/>
          </a:p>
          <a:p>
            <a:pPr marL="457200" lvl="0" indent="-342900" algn="l" rtl="0">
              <a:lnSpc>
                <a:spcPct val="110000"/>
              </a:lnSpc>
              <a:spcBef>
                <a:spcPts val="0"/>
              </a:spcBef>
              <a:spcAft>
                <a:spcPts val="0"/>
              </a:spcAft>
              <a:buSzPts val="1800"/>
              <a:buChar char="-"/>
            </a:pPr>
            <a:r>
              <a:rPr lang="en-US" dirty="0"/>
              <a:t>Aggregates 15 minutes to daily load (downsizing samples) </a:t>
            </a:r>
            <a:endParaRPr dirty="0"/>
          </a:p>
          <a:p>
            <a:pPr marL="457200" lvl="0" indent="-342900" algn="l" rtl="0">
              <a:lnSpc>
                <a:spcPct val="110000"/>
              </a:lnSpc>
              <a:spcBef>
                <a:spcPts val="0"/>
              </a:spcBef>
              <a:spcAft>
                <a:spcPts val="0"/>
              </a:spcAft>
              <a:buSzPts val="1800"/>
              <a:buChar char="-"/>
            </a:pPr>
            <a:r>
              <a:rPr lang="en-US" dirty="0"/>
              <a:t>Expands with features for each user (ex. lags, means, standard deviations, year, month, etc.) </a:t>
            </a:r>
            <a:endParaRPr dirty="0"/>
          </a:p>
          <a:p>
            <a:pPr marL="457200" lvl="0" indent="-342900" algn="l" rtl="0">
              <a:lnSpc>
                <a:spcPct val="110000"/>
              </a:lnSpc>
              <a:spcBef>
                <a:spcPts val="0"/>
              </a:spcBef>
              <a:spcAft>
                <a:spcPts val="0"/>
              </a:spcAft>
              <a:buSzPts val="1800"/>
              <a:buChar char="-"/>
            </a:pPr>
            <a:r>
              <a:rPr lang="en-US" dirty="0"/>
              <a:t>Normalize by each user’s mean and standard deviation</a:t>
            </a:r>
            <a:endParaRPr dirty="0"/>
          </a:p>
          <a:p>
            <a:pPr marL="457200" lvl="0" indent="-342900" algn="l" rtl="0">
              <a:lnSpc>
                <a:spcPct val="110000"/>
              </a:lnSpc>
              <a:spcBef>
                <a:spcPts val="0"/>
              </a:spcBef>
              <a:spcAft>
                <a:spcPts val="0"/>
              </a:spcAft>
              <a:buSzPts val="1800"/>
              <a:buChar char="-"/>
            </a:pPr>
            <a:r>
              <a:rPr lang="en-US" dirty="0"/>
              <a:t>Clusters to groups based on the features</a:t>
            </a:r>
            <a:endParaRPr dirty="0"/>
          </a:p>
          <a:p>
            <a:pPr marL="457200" lvl="0" indent="-342900" algn="l" rtl="0">
              <a:lnSpc>
                <a:spcPct val="110000"/>
              </a:lnSpc>
              <a:spcBef>
                <a:spcPts val="0"/>
              </a:spcBef>
              <a:spcAft>
                <a:spcPts val="0"/>
              </a:spcAft>
              <a:buSzPts val="1800"/>
              <a:buChar char="-"/>
            </a:pPr>
            <a:endParaRPr dirty="0"/>
          </a:p>
          <a:p>
            <a:pPr marL="457200" lvl="0" indent="-342900" algn="l" rtl="0">
              <a:lnSpc>
                <a:spcPct val="110000"/>
              </a:lnSpc>
              <a:spcBef>
                <a:spcPts val="0"/>
              </a:spcBef>
              <a:spcAft>
                <a:spcPts val="0"/>
              </a:spcAft>
              <a:buSzPts val="1800"/>
              <a:buChar char="-"/>
            </a:pPr>
            <a:endParaRPr dirty="0"/>
          </a:p>
        </p:txBody>
      </p:sp>
      <p:sp>
        <p:nvSpPr>
          <p:cNvPr id="306" name="Google Shape;306;p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07" name="Google Shape;307;p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08" name="Google Shape;308;p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85719173c6_0_1"/>
          <p:cNvSpPr txBox="1">
            <a:spLocks noGrp="1"/>
          </p:cNvSpPr>
          <p:nvPr>
            <p:ph type="title"/>
          </p:nvPr>
        </p:nvSpPr>
        <p:spPr>
          <a:xfrm>
            <a:off x="550862" y="549275"/>
            <a:ext cx="11091600" cy="133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a:t>
            </a:r>
            <a:endParaRPr/>
          </a:p>
        </p:txBody>
      </p:sp>
      <p:sp>
        <p:nvSpPr>
          <p:cNvPr id="315" name="Google Shape;315;g185719173c6_0_1"/>
          <p:cNvSpPr txBox="1">
            <a:spLocks noGrp="1"/>
          </p:cNvSpPr>
          <p:nvPr>
            <p:ph type="body" idx="1"/>
          </p:nvPr>
        </p:nvSpPr>
        <p:spPr>
          <a:xfrm>
            <a:off x="550863" y="2113199"/>
            <a:ext cx="11090400" cy="3979500"/>
          </a:xfrm>
          <a:prstGeom prst="rect">
            <a:avLst/>
          </a:prstGeom>
        </p:spPr>
        <p:txBody>
          <a:bodyPr spcFirstLastPara="1" wrap="square" lIns="0" tIns="0" rIns="0" bIns="0" anchor="t" anchorCtr="0">
            <a:noAutofit/>
          </a:bodyPr>
          <a:lstStyle/>
          <a:p>
            <a:pPr marL="0" lvl="0" indent="0" algn="l" rtl="0">
              <a:spcBef>
                <a:spcPts val="1000"/>
              </a:spcBef>
              <a:spcAft>
                <a:spcPts val="800"/>
              </a:spcAft>
              <a:buNone/>
            </a:pPr>
            <a:endParaRPr/>
          </a:p>
        </p:txBody>
      </p:sp>
      <p:sp>
        <p:nvSpPr>
          <p:cNvPr id="316" name="Google Shape;316;g185719173c6_0_1"/>
          <p:cNvSpPr txBox="1">
            <a:spLocks noGrp="1"/>
          </p:cNvSpPr>
          <p:nvPr>
            <p:ph type="sldNum" idx="12"/>
          </p:nvPr>
        </p:nvSpPr>
        <p:spPr>
          <a:xfrm>
            <a:off x="9948863" y="6507212"/>
            <a:ext cx="1692300" cy="15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317" name="Google Shape;317;g185719173c6_0_1"/>
          <p:cNvPicPr preferRelativeResize="0"/>
          <p:nvPr/>
        </p:nvPicPr>
        <p:blipFill>
          <a:blip r:embed="rId3">
            <a:alphaModFix/>
          </a:blip>
          <a:stretch>
            <a:fillRect/>
          </a:stretch>
        </p:blipFill>
        <p:spPr>
          <a:xfrm>
            <a:off x="0" y="2089547"/>
            <a:ext cx="12192000" cy="26789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4800"/>
              <a:buFont typeface="Play"/>
              <a:buNone/>
            </a:pPr>
            <a:r>
              <a:rPr lang="en-US"/>
              <a:t>Feature Engineering</a:t>
            </a:r>
            <a:endParaRPr/>
          </a:p>
        </p:txBody>
      </p:sp>
      <p:sp>
        <p:nvSpPr>
          <p:cNvPr id="323" name="Google Shape;323;p8"/>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Autofit/>
          </a:bodyPr>
          <a:lstStyle/>
          <a:p>
            <a:pPr marL="457200" lvl="0" indent="-368300" algn="l" rtl="0">
              <a:lnSpc>
                <a:spcPct val="110000"/>
              </a:lnSpc>
              <a:spcBef>
                <a:spcPts val="0"/>
              </a:spcBef>
              <a:spcAft>
                <a:spcPts val="0"/>
              </a:spcAft>
              <a:buSzPts val="2200"/>
              <a:buChar char="●"/>
            </a:pPr>
            <a:r>
              <a:rPr lang="en-US" sz="2400" dirty="0"/>
              <a:t>Lags</a:t>
            </a:r>
            <a:endParaRPr sz="2400" dirty="0"/>
          </a:p>
          <a:p>
            <a:pPr marL="457200" lvl="0" indent="-368300" algn="l" rtl="0">
              <a:lnSpc>
                <a:spcPct val="110000"/>
              </a:lnSpc>
              <a:spcBef>
                <a:spcPts val="0"/>
              </a:spcBef>
              <a:spcAft>
                <a:spcPts val="0"/>
              </a:spcAft>
              <a:buSzPts val="2200"/>
              <a:buChar char="●"/>
            </a:pPr>
            <a:r>
              <a:rPr lang="en-US" sz="2400" dirty="0"/>
              <a:t>Difference</a:t>
            </a:r>
            <a:endParaRPr sz="2400" dirty="0"/>
          </a:p>
          <a:p>
            <a:pPr marL="457200" lvl="0" indent="-368300" algn="l" rtl="0">
              <a:lnSpc>
                <a:spcPct val="110000"/>
              </a:lnSpc>
              <a:spcBef>
                <a:spcPts val="0"/>
              </a:spcBef>
              <a:spcAft>
                <a:spcPts val="0"/>
              </a:spcAft>
              <a:buSzPts val="2200"/>
              <a:buChar char="●"/>
            </a:pPr>
            <a:r>
              <a:rPr lang="en-US" sz="2400" dirty="0"/>
              <a:t>Moving aggregate statistics</a:t>
            </a:r>
            <a:endParaRPr sz="2400" dirty="0"/>
          </a:p>
          <a:p>
            <a:pPr marL="914400" lvl="1" indent="-368300" algn="l" rtl="0">
              <a:lnSpc>
                <a:spcPct val="110000"/>
              </a:lnSpc>
              <a:spcBef>
                <a:spcPts val="0"/>
              </a:spcBef>
              <a:spcAft>
                <a:spcPts val="0"/>
              </a:spcAft>
              <a:buSzPts val="2200"/>
              <a:buChar char="○"/>
            </a:pPr>
            <a:r>
              <a:rPr lang="en-US" sz="1800" dirty="0"/>
              <a:t>Mean</a:t>
            </a:r>
            <a:endParaRPr sz="1800" dirty="0"/>
          </a:p>
          <a:p>
            <a:pPr marL="914400" lvl="1" indent="-368300" algn="l" rtl="0">
              <a:lnSpc>
                <a:spcPct val="110000"/>
              </a:lnSpc>
              <a:spcBef>
                <a:spcPts val="0"/>
              </a:spcBef>
              <a:spcAft>
                <a:spcPts val="0"/>
              </a:spcAft>
              <a:buSzPts val="2200"/>
              <a:buChar char="○"/>
            </a:pPr>
            <a:r>
              <a:rPr lang="en-US" sz="1800" dirty="0"/>
              <a:t>Standard deviation</a:t>
            </a:r>
            <a:endParaRPr sz="1800" dirty="0"/>
          </a:p>
          <a:p>
            <a:pPr marL="457200" lvl="0" indent="-368300" algn="l" rtl="0">
              <a:spcBef>
                <a:spcPts val="0"/>
              </a:spcBef>
              <a:spcAft>
                <a:spcPts val="0"/>
              </a:spcAft>
              <a:buSzPts val="2200"/>
              <a:buChar char="●"/>
            </a:pPr>
            <a:r>
              <a:rPr lang="en-US" sz="2400" dirty="0"/>
              <a:t>Seasonal variation</a:t>
            </a:r>
            <a:endParaRPr sz="2400" dirty="0"/>
          </a:p>
          <a:p>
            <a:pPr marL="914400" marR="0" lvl="1" indent="-368300" algn="l" rtl="0">
              <a:lnSpc>
                <a:spcPct val="110000"/>
              </a:lnSpc>
              <a:spcBef>
                <a:spcPts val="0"/>
              </a:spcBef>
              <a:spcAft>
                <a:spcPts val="0"/>
              </a:spcAft>
              <a:buSzPts val="2200"/>
              <a:buChar char="○"/>
            </a:pPr>
            <a:r>
              <a:rPr lang="en-US" sz="1800" dirty="0"/>
              <a:t>Year, Month, Date, etc.</a:t>
            </a:r>
            <a:endParaRPr sz="1800" dirty="0"/>
          </a:p>
          <a:p>
            <a:pPr marL="914400" marR="0" lvl="1" indent="-368300" algn="l" rtl="0">
              <a:lnSpc>
                <a:spcPct val="110000"/>
              </a:lnSpc>
              <a:spcBef>
                <a:spcPts val="0"/>
              </a:spcBef>
              <a:spcAft>
                <a:spcPts val="0"/>
              </a:spcAft>
              <a:buSzPts val="2200"/>
              <a:buChar char="○"/>
            </a:pPr>
            <a:r>
              <a:rPr lang="en-US" sz="1800" dirty="0"/>
              <a:t>Day of week</a:t>
            </a:r>
            <a:endParaRPr sz="2400" dirty="0"/>
          </a:p>
          <a:p>
            <a:pPr marL="457200" lvl="0" indent="0" algn="l" rtl="0">
              <a:lnSpc>
                <a:spcPct val="110000"/>
              </a:lnSpc>
              <a:spcBef>
                <a:spcPts val="0"/>
              </a:spcBef>
              <a:spcAft>
                <a:spcPts val="0"/>
              </a:spcAft>
              <a:buNone/>
            </a:pPr>
            <a:endParaRPr sz="1800" dirty="0"/>
          </a:p>
        </p:txBody>
      </p:sp>
      <p:sp>
        <p:nvSpPr>
          <p:cNvPr id="324" name="Google Shape;324;p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Sunday, October 16, 2022</a:t>
            </a:r>
            <a:endParaRPr/>
          </a:p>
        </p:txBody>
      </p:sp>
      <p:sp>
        <p:nvSpPr>
          <p:cNvPr id="325" name="Google Shape;325;p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Font typeface="Arial"/>
              <a:buNone/>
            </a:pPr>
            <a:r>
              <a:rPr lang="en-US"/>
              <a:t>Electricity loads dataset prediction team XXXX</a:t>
            </a:r>
            <a:endParaRPr/>
          </a:p>
        </p:txBody>
      </p:sp>
      <p:sp>
        <p:nvSpPr>
          <p:cNvPr id="326" name="Google Shape;326;p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1216</Words>
  <Application>Microsoft Macintosh PowerPoint</Application>
  <PresentationFormat>Widescreen</PresentationFormat>
  <Paragraphs>286</Paragraphs>
  <Slides>29</Slides>
  <Notes>26</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Play</vt:lpstr>
      <vt:lpstr>Verdana</vt:lpstr>
      <vt:lpstr>Courier New</vt:lpstr>
      <vt:lpstr>Gill Sans</vt:lpstr>
      <vt:lpstr>Arial</vt:lpstr>
      <vt:lpstr>Noto Sans Symbols</vt:lpstr>
      <vt:lpstr>Calibri</vt:lpstr>
      <vt:lpstr>3DFloatVTI</vt:lpstr>
      <vt:lpstr>Electricity  Prediction</vt:lpstr>
      <vt:lpstr>Agenda</vt:lpstr>
      <vt:lpstr>Introduction</vt:lpstr>
      <vt:lpstr>Problem</vt:lpstr>
      <vt:lpstr>Timeline – Phase 1</vt:lpstr>
      <vt:lpstr>Timeline – Phase 2</vt:lpstr>
      <vt:lpstr>Data</vt:lpstr>
      <vt:lpstr>Data</vt:lpstr>
      <vt:lpstr>Feature Engineering</vt:lpstr>
      <vt:lpstr>Feature Engineering</vt:lpstr>
      <vt:lpstr>Evaluating Feature Engineering</vt:lpstr>
      <vt:lpstr>Pre-modeling</vt:lpstr>
      <vt:lpstr>Pre-modeling: Clustering</vt:lpstr>
      <vt:lpstr>Pre-modeling: Clustering</vt:lpstr>
      <vt:lpstr>Evaluating Clustering</vt:lpstr>
      <vt:lpstr>Model</vt:lpstr>
      <vt:lpstr>Results: OLS with Clustering</vt:lpstr>
      <vt:lpstr>Results: Prophet with Clustering</vt:lpstr>
      <vt:lpstr>Results: Random Forest with Clustering</vt:lpstr>
      <vt:lpstr>Results: XGBoost with Clustering</vt:lpstr>
      <vt:lpstr>Results: Single-step LSTM</vt:lpstr>
      <vt:lpstr>Results: Multi-step LSTM</vt:lpstr>
      <vt:lpstr>Future steps</vt:lpstr>
      <vt:lpstr>End</vt:lpstr>
      <vt:lpstr>Handover Rolling MAPE</vt:lpstr>
      <vt:lpstr>Revised Models - ARIMA</vt:lpstr>
      <vt:lpstr>Summary</vt:lpstr>
      <vt:lpstr>Team – Group 2</vt:lpstr>
      <vt:lpstr>Team – Group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Electricity  Prediction</dc:title>
  <dc:creator>Sd Hd</dc:creator>
  <cp:lastModifiedBy>vk2500</cp:lastModifiedBy>
  <cp:revision>5</cp:revision>
  <dcterms:created xsi:type="dcterms:W3CDTF">2022-08-30T20:58:13Z</dcterms:created>
  <dcterms:modified xsi:type="dcterms:W3CDTF">2022-12-17T03:04:17Z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